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94" r:id="rId5"/>
    <p:sldId id="257" r:id="rId6"/>
    <p:sldId id="1005" r:id="rId7"/>
    <p:sldId id="1024" r:id="rId8"/>
    <p:sldId id="1008" r:id="rId9"/>
    <p:sldId id="2147473194" r:id="rId10"/>
    <p:sldId id="1025" r:id="rId11"/>
    <p:sldId id="2147473197" r:id="rId12"/>
    <p:sldId id="2147473198" r:id="rId13"/>
    <p:sldId id="1027" r:id="rId14"/>
    <p:sldId id="2147473193" r:id="rId15"/>
    <p:sldId id="1026" r:id="rId16"/>
    <p:sldId id="101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E7F41BC-5042-C030-5202-D7F911AA1AC3}" name="Rodriquez, Erik (NIH/OD) [E]" initials="ER" userId="S::rodriquezej@nih.gov::a3a24024-5a4b-4f8c-9697-0732818a1f2a" providerId="AD"/>
  <p188:author id="{FF1451D1-911B-4A50-6294-669AF9BEBB3E}" name="Bahde, Ami" initials="AB" userId="S::Ami.Bahde@fda.gov::2357d412-7e7e-4157-884c-2670d349172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BE3712"/>
    <a:srgbClr val="954ECA"/>
    <a:srgbClr val="FF747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1242" autoAdjust="0"/>
  </p:normalViewPr>
  <p:slideViewPr>
    <p:cSldViewPr snapToGrid="0">
      <p:cViewPr varScale="1">
        <p:scale>
          <a:sx n="75" d="100"/>
          <a:sy n="75" d="100"/>
        </p:scale>
        <p:origin x="974" y="58"/>
      </p:cViewPr>
      <p:guideLst/>
    </p:cSldViewPr>
  </p:slideViewPr>
  <p:outlineViewPr>
    <p:cViewPr>
      <p:scale>
        <a:sx n="33" d="100"/>
        <a:sy n="33" d="100"/>
      </p:scale>
      <p:origin x="0" y="-503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4D98C-9A3C-4588-A941-AF98C77BDA6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60AD1-2510-4FD1-A6A7-F3ACDA79F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19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A9188-029A-49B1-9EB2-E38233957DE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414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CF84E-101B-1F11-98C6-7F80CFA8E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24CF67-A689-3F33-F60E-B4441B0A06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E8B543-3896-0642-E18D-51D1BFEE1C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07167-0AA5-8865-6382-E5D6008AA9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A9188-029A-49B1-9EB2-E38233957DE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223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27B61-B892-5C58-B79B-1687D7999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D1EFCC-3B39-F5CB-BB48-AB07D1A4EC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E0AF5D-54E9-27B3-E1A9-E2F82E2CA9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843BB-435C-0E04-9EE9-A98AC5ABB7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813A24-6F53-4F49-AD44-F7FDB165EB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010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44BAB-CCD9-2C00-C955-277A754B5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398066-06A6-EBF5-A972-128230B33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42F94C-8CCB-9103-154F-E696B0551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84DCA4-7F33-155A-3507-D4E8E575F5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A9188-029A-49B1-9EB2-E38233957DE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698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9EE2A-D262-8CBE-6F90-253504DCF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2CA31C-C7FD-89FB-59FF-0482E2B5C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668C52-AF80-CCA5-6BE0-33818964F4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C87DC-5398-CB89-0FFC-EA7A43B519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A9188-029A-49B1-9EB2-E38233957DE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001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533"/>
              </a:spcAft>
              <a:buSzPts val="1600"/>
              <a:buNone/>
            </a:pPr>
            <a:endParaRPr dirty="0"/>
          </a:p>
        </p:txBody>
      </p:sp>
      <p:sp>
        <p:nvSpPr>
          <p:cNvPr id="46" name="Google Shape;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650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3B196-C2D0-C30C-F52B-BF7B77ED5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585F6E-714F-3E3A-BEFF-920DA2F60E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3131EC-8B13-CAD4-7F4A-F533495857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DD8AD-E0B5-481E-B88A-CBA56A9B02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A9188-029A-49B1-9EB2-E38233957DE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539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F0920B-6056-48F4-879D-4DC5C3E418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86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660AD1-2510-4FD1-A6A7-F3ACDA79FE1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52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2B905-F239-4C90-4D34-0430ED7E9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A35ABC-CCFC-0486-F903-5F54C9BC1F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99718-45AD-D169-03F5-E66FA3FB6A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9AD67F-ECA0-E86D-718E-D31ADAB999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A9188-029A-49B1-9EB2-E38233957DE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171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660AD1-2510-4FD1-A6A7-F3ACDA79FE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722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660AD1-2510-4FD1-A6A7-F3ACDA79FE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78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BF88C-5896-F6F0-2B60-750E5BBDA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AAB458-2A7D-50CC-D942-8F55CF251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615B9-909E-CD48-225B-14F4E6457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C5FDE-CA82-9AFB-377B-A807D9FD1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B5AA7-0705-BB05-C6BB-760C38C68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8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65468-19D5-ACD6-FF26-BC180ABAE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3F6AA4-ABA9-8649-AB66-8CB395F5F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21575-299D-9E4A-1C85-F26F90CFB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46632-A84F-4FBE-6950-BC673477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1CD32-D581-92F6-183D-B42723DD2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9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C4981E-C06F-01BD-9503-06D648A08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E7BA3E-580B-2990-D725-50CDC81AE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A7BDE-5E03-02B1-CA6B-530331999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21583-7BBE-943A-2BA7-FE3B68166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5FD54-22FC-737C-F315-1B548F98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0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Title Slide Blu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DA44DB0-C58B-D04A-A7F5-F359688A165B}"/>
              </a:ext>
            </a:extLst>
          </p:cNvPr>
          <p:cNvGrpSpPr/>
          <p:nvPr userDrawn="1"/>
        </p:nvGrpSpPr>
        <p:grpSpPr>
          <a:xfrm>
            <a:off x="0" y="-17"/>
            <a:ext cx="12207240" cy="6866572"/>
            <a:chOff x="0" y="-17"/>
            <a:chExt cx="12207240" cy="686657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9737853-205D-CA41-8696-A8944A58A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17"/>
              <a:ext cx="12207240" cy="6866572"/>
            </a:xfrm>
            <a:prstGeom prst="rect">
              <a:avLst/>
            </a:prstGeom>
          </p:spPr>
        </p:pic>
        <p:pic>
          <p:nvPicPr>
            <p:cNvPr id="15" name="Picture 14" descr="Health and Human Services (HHS) logo.">
              <a:extLst>
                <a:ext uri="{FF2B5EF4-FFF2-40B4-BE49-F238E27FC236}">
                  <a16:creationId xmlns:a16="http://schemas.microsoft.com/office/drawing/2014/main" id="{A717A96F-D7EE-054B-9D1B-2AFE76C011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70252" y="5979460"/>
              <a:ext cx="813202" cy="81275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6" name="Picture 15" descr="Office of Disease Prevention (ODP) logo.">
              <a:extLst>
                <a:ext uri="{FF2B5EF4-FFF2-40B4-BE49-F238E27FC236}">
                  <a16:creationId xmlns:a16="http://schemas.microsoft.com/office/drawing/2014/main" id="{1A553BDA-1399-D546-8655-C325284286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13832" y="6130078"/>
              <a:ext cx="2834675" cy="56693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5DC17D05-F92A-D840-B382-9C5F9EA74C5A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70251" y="925106"/>
            <a:ext cx="6870827" cy="21049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FB41D07D-D272-B34B-8185-C21C4D1E031B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470252" y="3264436"/>
            <a:ext cx="6220216" cy="400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DE112F65-097E-E748-9A06-8BBE2735904D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470252" y="4209690"/>
            <a:ext cx="7532688" cy="9724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354" rtl="0" eaLnBrk="1" latinLnBrk="0" hangingPunct="1">
              <a:lnSpc>
                <a:spcPts val="222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b="0" i="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EFE40D-B157-F640-9F94-D8F85B3B854E}"/>
              </a:ext>
            </a:extLst>
          </p:cNvPr>
          <p:cNvCxnSpPr>
            <a:cxnSpLocks/>
          </p:cNvCxnSpPr>
          <p:nvPr userDrawn="1"/>
        </p:nvCxnSpPr>
        <p:spPr>
          <a:xfrm>
            <a:off x="458299" y="5891697"/>
            <a:ext cx="91669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885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4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3720">
          <p15:clr>
            <a:srgbClr val="FBAE40"/>
          </p15:clr>
        </p15:guide>
        <p15:guide id="5" orient="horz" pos="576">
          <p15:clr>
            <a:srgbClr val="FBAE40"/>
          </p15:clr>
        </p15:guide>
        <p15:guide id="6" orient="horz" pos="20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one line title,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EB9DE-9C2A-E844-8D84-E28B11AD2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644"/>
            <a:ext cx="11277114" cy="50400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solidFill>
                  <a:srgbClr val="1350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4F18B2F-443E-7547-BF1E-848DB39B9B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952500"/>
            <a:ext cx="11277600" cy="5067300"/>
          </a:xfrm>
          <a:prstGeom prst="rect">
            <a:avLst/>
          </a:prstGeom>
        </p:spPr>
        <p:txBody>
          <a:bodyPr/>
          <a:lstStyle>
            <a:lvl1pPr>
              <a:spcAft>
                <a:spcPts val="400"/>
              </a:spcAft>
              <a:defRPr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228600">
              <a:spcBef>
                <a:spcPts val="0"/>
              </a:spcBef>
              <a:spcAft>
                <a:spcPts val="400"/>
              </a:spcAft>
              <a:buFont typeface="System Font Regular"/>
              <a:buChar char="◦"/>
              <a:defRPr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0"/>
              </a:spcBef>
              <a:spcAft>
                <a:spcPts val="400"/>
              </a:spcAft>
              <a:defRPr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14400" indent="-228589">
              <a:spcBef>
                <a:spcPts val="0"/>
              </a:spcBef>
              <a:spcAft>
                <a:spcPts val="400"/>
              </a:spcAft>
              <a:buFont typeface="System Font Regular"/>
              <a:buChar char="◦"/>
              <a:defRPr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0"/>
              </a:spcBef>
              <a:spcAft>
                <a:spcPts val="400"/>
              </a:spcAft>
              <a:defRPr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E7BB1A-8BF7-BA46-9AED-D845549789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78950"/>
            <a:ext cx="12188952" cy="679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1E6C2A-CC58-FC47-8E38-A3EF946876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55" y="6390962"/>
            <a:ext cx="2286000" cy="4572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9977A-7F25-D84C-B8BF-ED0B855CC1DE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9305490" y="6380286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EB40131-7D3B-5A4F-B5DC-2FD6316170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31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2">
          <p15:clr>
            <a:srgbClr val="FBAE40"/>
          </p15:clr>
        </p15:guide>
        <p15:guide id="2" pos="7392">
          <p15:clr>
            <a:srgbClr val="FBAE40"/>
          </p15:clr>
        </p15:guide>
        <p15:guide id="3" orient="horz" pos="480">
          <p15:clr>
            <a:srgbClr val="FBAE40"/>
          </p15:clr>
        </p15:guide>
        <p15:guide id="4" pos="288">
          <p15:clr>
            <a:srgbClr val="FBAE40"/>
          </p15:clr>
        </p15:guide>
        <p15:guide id="5" orient="horz" pos="600">
          <p15:clr>
            <a:srgbClr val="FBAE40"/>
          </p15:clr>
        </p15:guide>
        <p15:guide id="6" orient="horz" pos="16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DAB33B2-191F-2A4A-AF9E-7859FD5868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78950"/>
            <a:ext cx="12188952" cy="6790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278D60-60AB-4E4E-94F6-B768484D96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55" y="6390962"/>
            <a:ext cx="2286000" cy="457200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6157E286-06F7-5C49-B5DD-A80A772E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5490" y="6380287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EB40131-7D3B-5A4F-B5DC-2FD6316170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23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  <p15:guide id="2" pos="288">
          <p15:clr>
            <a:srgbClr val="FBAE40"/>
          </p15:clr>
        </p15:guide>
        <p15:guide id="3" orient="horz" pos="3792">
          <p15:clr>
            <a:srgbClr val="FBAE40"/>
          </p15:clr>
        </p15:guide>
        <p15:guide id="4" pos="739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 one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EB9DE-9C2A-E844-8D84-E28B11AD2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644"/>
            <a:ext cx="11277114" cy="50400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solidFill>
                  <a:srgbClr val="1350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AF668F-F607-AB41-9518-61931D2D1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78950"/>
            <a:ext cx="12188952" cy="679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1E6C2A-CC58-FC47-8E38-A3EF946876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55" y="6390962"/>
            <a:ext cx="2286000" cy="4572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9977A-7F25-D84C-B8BF-ED0B855CC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5490" y="6380286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EB40131-7D3B-5A4F-B5DC-2FD6316170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515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2">
          <p15:clr>
            <a:srgbClr val="FBAE40"/>
          </p15:clr>
        </p15:guide>
        <p15:guide id="2" pos="7392">
          <p15:clr>
            <a:srgbClr val="FBAE40"/>
          </p15:clr>
        </p15:guide>
        <p15:guide id="3" orient="horz" pos="480">
          <p15:clr>
            <a:srgbClr val="FBAE40"/>
          </p15:clr>
        </p15:guide>
        <p15:guide id="4" pos="288">
          <p15:clr>
            <a:srgbClr val="FBAE40"/>
          </p15:clr>
        </p15:guide>
        <p15:guide id="5" orient="horz" pos="600">
          <p15:clr>
            <a:srgbClr val="FBAE40"/>
          </p15:clr>
        </p15:guide>
        <p15:guide id="6" orient="horz" pos="16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Funding Slide">
  <p:cSld name="01 Funding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151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49165-BFFA-A049-8380-F1974D88F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7DD86-AC04-A15F-4E88-29318AF39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DF1CB-4446-0B89-D709-5F5B08A6B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D0179-B71C-1F0F-B637-9B410153D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0D26BB-D766-4188-A901-EC4DFA55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38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2B682-2613-2DE9-B0ED-E928B24D4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32F43E-6A2F-529A-66C9-104FFECE9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6FE50-0270-B1F4-FE19-1E38536EB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F6397-5CDA-6916-8AD7-1EE5B93A3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9AE09-BE0A-228C-DEEC-974050702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35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C493C-5399-5B33-7AF4-3288B4190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6FE7A-3C70-B3E5-7E1D-83151436E0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04C07-5D60-5539-1C46-5C16B7215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7E0D00-A734-5C02-6077-63ACDEA73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51B08-5AF0-21C9-193E-078D9C5C5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39C66F-47B7-A28D-A8F4-86CA9D4D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325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8EC34-48EE-2F5E-0271-BBE1E05BF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E486A-CD36-9367-BCD2-84DDA9535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A82D4F-17FA-BD30-28BF-3A080EAE2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B63A94-82FD-1784-A428-617DDAC86B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AA6075-0181-E587-C6F0-7438A08A6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C78431-703C-29E1-1701-B4D5B9665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66D1FC-93A2-C62B-0FE6-FF36B5D7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32775C-8B60-9528-9021-5E5DD451F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8A319-2F0A-072A-3837-0DC2AA356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BC95C1-9CD3-BF19-846A-3D04E20F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07B480-D43E-087A-2A2A-6C159455C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35F2A-ED91-A266-9C5B-8EB7C5D06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39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12C468-CF2A-A943-2F56-22F9B684E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49C5D0-911E-B4F2-0B22-DD006D445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FFE06-2D46-3C3A-3C96-53EBCB94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568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EF9D6-3675-FABE-7302-1EAF18D53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69E18-205F-45C7-ECA0-C8B9E2913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0AEEDE-CAD0-8B2A-0E8E-19D2754D4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8BEB41-05B9-1A57-1E4F-1983E6797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6E7492-D279-6875-ABC9-FD2095805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E73D2-C5CC-EA71-CCC3-6CC2FC0B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3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E278E-03A5-D29D-BDC6-687395AE9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4C889-4CB9-CC15-1220-0D3FCFD3B9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BF27E-C3D9-3672-1863-BBA77BEA6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E2565-1350-899B-E0DF-6A9B93DE3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2C6C2-9960-1228-7DCD-5E0357FB7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9CEAB8-A5AF-77E7-3DC6-2A32AE1D7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4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063BEF-901B-F500-BB31-C6B22E905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1D2096-820E-6A83-6DB8-CCBACE572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D5204-2BAE-1135-A712-758052EFE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F2D5A-F10F-28E9-4016-C060C182C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90F09-B6AF-212E-BEA9-1664F78AF7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1A941D-43F9-4A11-9BD5-190317D5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9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RSP@nih.gov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cos-cc.ctsa.io/resources/hub-directory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rskcdemo.wesdemo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Kay.Wanke@nih.gov" TargetMode="External"/><Relationship Id="rId5" Type="http://schemas.openxmlformats.org/officeDocument/2006/relationships/hyperlink" Target="mailto:TRSP@nih.gov" TargetMode="External"/><Relationship Id="rId4" Type="http://schemas.openxmlformats.org/officeDocument/2006/relationships/hyperlink" Target="https://tobaccocrst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TRSP@nih.gov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99" y="948813"/>
            <a:ext cx="11554952" cy="158273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NIH Updates: </a:t>
            </a:r>
            <a:b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Tobacco Regulatory Science Program (TRSP) </a:t>
            </a:r>
            <a:br>
              <a:rPr lang="es-MX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9899" y="2356643"/>
            <a:ext cx="11554952" cy="158273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200" b="0" dirty="0">
                <a:solidFill>
                  <a:srgbClr val="FFFF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Office of Disease Prevention</a:t>
            </a:r>
          </a:p>
          <a:p>
            <a:pPr>
              <a:spcBef>
                <a:spcPts val="0"/>
              </a:spcBef>
            </a:pPr>
            <a:r>
              <a:rPr lang="en-US" sz="3200" b="0" dirty="0">
                <a:solidFill>
                  <a:srgbClr val="FFFF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Division of Program Coordination, Planning, and Strategic Initiatives</a:t>
            </a:r>
          </a:p>
          <a:p>
            <a:pPr>
              <a:spcBef>
                <a:spcPts val="0"/>
              </a:spcBef>
            </a:pPr>
            <a:r>
              <a:rPr lang="en-US" sz="3200" b="0" dirty="0">
                <a:solidFill>
                  <a:srgbClr val="FFFF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Office of the Director, NIH</a:t>
            </a:r>
            <a:endParaRPr lang="en-US" sz="3200" dirty="0">
              <a:solidFill>
                <a:srgbClr val="FFFFC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33DB55-C759-C8E1-8290-D39657177D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0252" y="4209690"/>
            <a:ext cx="7532688" cy="1699497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Kay Wanke, Ph.D., M.P.H.</a:t>
            </a:r>
            <a:br>
              <a:rPr lang="en-US" sz="2400" dirty="0">
                <a:solidFill>
                  <a:srgbClr val="FFFF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FFFF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Acting Director</a:t>
            </a:r>
            <a:br>
              <a:rPr lang="en-US" sz="2400" dirty="0">
                <a:solidFill>
                  <a:srgbClr val="FFFF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FFFF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Tobacco Regulatory Science Program</a:t>
            </a:r>
            <a:br>
              <a:rPr lang="en-US" sz="2400" dirty="0">
                <a:solidFill>
                  <a:srgbClr val="FFFF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400" dirty="0">
              <a:solidFill>
                <a:srgbClr val="FFFFC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FFFFCC"/>
                </a:solidFill>
              </a:rPr>
              <a:t>Kay.Wanke@NIH.gov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414125" y="6430962"/>
            <a:ext cx="777875" cy="274638"/>
          </a:xfrm>
          <a:prstGeom prst="rect">
            <a:avLst/>
          </a:prstGeom>
        </p:spPr>
        <p:txBody>
          <a:bodyPr/>
          <a:lstStyle/>
          <a:p>
            <a:fld id="{128C6FFB-5288-4671-8D7B-EABED3BDFEAB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8F8034-E0A3-4305-F203-5BC8FD9DA63F}"/>
              </a:ext>
            </a:extLst>
          </p:cNvPr>
          <p:cNvSpPr txBox="1"/>
          <p:nvPr/>
        </p:nvSpPr>
        <p:spPr>
          <a:xfrm>
            <a:off x="9431777" y="6148233"/>
            <a:ext cx="259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5, 2026</a:t>
            </a:r>
          </a:p>
        </p:txBody>
      </p:sp>
    </p:spTree>
    <p:extLst>
      <p:ext uri="{BB962C8B-B14F-4D97-AF65-F5344CB8AC3E}">
        <p14:creationId xmlns:p14="http://schemas.microsoft.com/office/powerpoint/2010/main" val="313672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6EB35-B6FB-843A-C0FE-92FD561DA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32218-674F-7F04-200F-921B1BBBC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9081"/>
            <a:ext cx="11591925" cy="950119"/>
          </a:xfrm>
        </p:spPr>
        <p:txBody>
          <a:bodyPr>
            <a:noAutofit/>
          </a:bodyPr>
          <a:lstStyle/>
          <a:p>
            <a:r>
              <a:rPr lang="en-US" i="1" dirty="0">
                <a:solidFill>
                  <a:srgbClr val="BE3712"/>
                </a:solidFill>
                <a:ea typeface="Calibri" panose="020F0502020204030204" pitchFamily="34" charset="0"/>
              </a:rPr>
              <a:t>FORECAST</a:t>
            </a:r>
            <a:r>
              <a:rPr lang="en-US" dirty="0">
                <a:ea typeface="Calibri" panose="020F050202020403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</a:rPr>
              <a:t>- RFA-OD-26-006: High-Priority Research in Tobacco Regulatory Science (R01)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3CD70-AB16-3871-42E5-FD472B43B36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678111"/>
            <a:ext cx="11277600" cy="376764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400" b="1" dirty="0">
                <a:solidFill>
                  <a:srgbClr val="002060"/>
                </a:solidFill>
                <a:ea typeface="Calibri" panose="020F0502020204030204" pitchFamily="34" charset="0"/>
              </a:rPr>
              <a:t>High-Priority Research Topics</a:t>
            </a:r>
            <a:r>
              <a:rPr lang="en-US" sz="2400" dirty="0">
                <a:solidFill>
                  <a:srgbClr val="002060"/>
                </a:solidFill>
                <a:ea typeface="Calibri" panose="020F0502020204030204" pitchFamily="34" charset="0"/>
              </a:rPr>
              <a:t>: Addiction, Behavior, Communications, Health Effects, Product Composition and Design, and/or Toxicity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400" b="1" dirty="0">
                <a:solidFill>
                  <a:srgbClr val="002060"/>
                </a:solidFill>
              </a:rPr>
              <a:t>Award information</a:t>
            </a:r>
            <a:r>
              <a:rPr lang="en-US" sz="2400" dirty="0">
                <a:solidFill>
                  <a:srgbClr val="002060"/>
                </a:solidFill>
              </a:rPr>
              <a:t>: $500,000 in direct costs per year and 5-year project period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400" b="1" dirty="0">
                <a:solidFill>
                  <a:srgbClr val="002060"/>
                </a:solidFill>
              </a:rPr>
              <a:t>Application due dates</a:t>
            </a:r>
            <a:r>
              <a:rPr lang="en-US" sz="2400" dirty="0">
                <a:solidFill>
                  <a:srgbClr val="002060"/>
                </a:solidFill>
              </a:rPr>
              <a:t>: </a:t>
            </a:r>
            <a:r>
              <a:rPr lang="en-US" sz="2400" i="1" dirty="0">
                <a:solidFill>
                  <a:srgbClr val="BE3712"/>
                </a:solidFill>
              </a:rPr>
              <a:t>Final dates forthcoming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400" b="1" dirty="0">
                <a:solidFill>
                  <a:srgbClr val="002060"/>
                </a:solidFill>
                <a:ea typeface="Calibri" panose="020F0502020204030204" pitchFamily="34" charset="0"/>
              </a:rPr>
              <a:t>Contact: </a:t>
            </a:r>
            <a:r>
              <a:rPr lang="en-US" sz="2400" dirty="0">
                <a:solidFill>
                  <a:srgbClr val="002060"/>
                </a:solidFill>
                <a:ea typeface="Calibri" panose="020F0502020204030204" pitchFamily="34" charset="0"/>
              </a:rPr>
              <a:t>Erik Rodriquez  </a:t>
            </a:r>
            <a:r>
              <a:rPr lang="en-US" sz="2400" dirty="0">
                <a:solidFill>
                  <a:srgbClr val="0070C0"/>
                </a:solidFill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TRSP@nih.gov</a:t>
            </a:r>
            <a:r>
              <a:rPr lang="en-US" sz="2400" dirty="0">
                <a:solidFill>
                  <a:srgbClr val="0070C0"/>
                </a:solidFill>
                <a:ea typeface="Calibri" panose="020F0502020204030204" pitchFamily="34" charset="0"/>
              </a:rPr>
              <a:t>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3EF7E-13CC-387A-579C-D632230AB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5490" y="6380286"/>
            <a:ext cx="2743200" cy="365125"/>
          </a:xfrm>
        </p:spPr>
        <p:txBody>
          <a:bodyPr/>
          <a:lstStyle/>
          <a:p>
            <a:fld id="{128C6FFB-5288-4671-8D7B-EABED3BDFEAB}" type="slidenum">
              <a:rPr lang="en-US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254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61EA8-C826-DEAF-75F2-113ACFBCC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OTLSHAPE_T_d6503ffa8f4a4f2f883afa218eb26188_ShapePercentage" hidden="1">
            <a:extLst>
              <a:ext uri="{FF2B5EF4-FFF2-40B4-BE49-F238E27FC236}">
                <a16:creationId xmlns:a16="http://schemas.microsoft.com/office/drawing/2014/main" id="{C0A98647-5F8D-604F-CFE6-99DD88F13BF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01361" y="3945255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2" name="OTLSHAPE_T_d6503ffa8f4a4f2f883afa218eb26188_Duration" hidden="1">
            <a:extLst>
              <a:ext uri="{FF2B5EF4-FFF2-40B4-BE49-F238E27FC236}">
                <a16:creationId xmlns:a16="http://schemas.microsoft.com/office/drawing/2014/main" id="{686E241A-FC19-3BC3-50FC-A50E1FD9EB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3945255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16 days</a:t>
            </a:r>
          </a:p>
        </p:txBody>
      </p:sp>
      <p:sp>
        <p:nvSpPr>
          <p:cNvPr id="163" name="OTLSHAPE_T_d6503ffa8f4a4f2f883afa218eb26188_TextPercentage" hidden="1">
            <a:extLst>
              <a:ext uri="{FF2B5EF4-FFF2-40B4-BE49-F238E27FC236}">
                <a16:creationId xmlns:a16="http://schemas.microsoft.com/office/drawing/2014/main" id="{00A77009-5251-4C39-9A3D-59CAAECBD4B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0" y="41002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4" name="OTLSHAPE_T_d6503ffa8f4a4f2f883afa218eb26188_StartDate" hidden="1">
            <a:extLst>
              <a:ext uri="{FF2B5EF4-FFF2-40B4-BE49-F238E27FC236}">
                <a16:creationId xmlns:a16="http://schemas.microsoft.com/office/drawing/2014/main" id="{69BA48D6-60CE-E947-EE70-46CE27E49D1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0" y="41002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F497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5" name="OTLSHAPE_T_d6503ffa8f4a4f2f883afa218eb26188_EndDate" hidden="1">
            <a:extLst>
              <a:ext uri="{FF2B5EF4-FFF2-40B4-BE49-F238E27FC236}">
                <a16:creationId xmlns:a16="http://schemas.microsoft.com/office/drawing/2014/main" id="{9B93AF45-F74F-28EF-4818-F3877832927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41002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F497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C1F5E631-61BE-62BE-C54A-C4BC74E94346}"/>
              </a:ext>
            </a:extLst>
          </p:cNvPr>
          <p:cNvSpPr txBox="1"/>
          <p:nvPr/>
        </p:nvSpPr>
        <p:spPr>
          <a:xfrm>
            <a:off x="472837" y="445131"/>
            <a:ext cx="115606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PAR-25-296: NCATS Collaborative and Innovative Acceleration Award (UG3/UH3, Clinical Trial Optional)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E42EC9-4C22-A0A1-7A73-F51E4456DB56}"/>
              </a:ext>
            </a:extLst>
          </p:cNvPr>
          <p:cNvSpPr txBox="1">
            <a:spLocks/>
          </p:cNvSpPr>
          <p:nvPr/>
        </p:nvSpPr>
        <p:spPr>
          <a:xfrm>
            <a:off x="457199" y="1678146"/>
            <a:ext cx="11476300" cy="47347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Goal: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accelerate translational research by supporting the collaborative development, dissemination, and sustainable implementation of innovative solutions across the CTSA Program Consortium and beyond</a:t>
            </a:r>
          </a:p>
          <a:p>
            <a:pPr marL="228600"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Mechanism: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Biphasic exploratory/developmental cooperative agreement </a:t>
            </a:r>
          </a:p>
          <a:p>
            <a:pPr marL="685800" lvl="2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UG3 Phase: development, adaptation, and/or demonstration</a:t>
            </a:r>
          </a:p>
          <a:p>
            <a:pPr marL="685800" lvl="2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UH3 Phase: dissemination, implementation, and evaluation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Competition: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collaboration with at least 3 eligible organizations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Award information: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$650,000 in direct costs per year and 5-year project period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Application due dates: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Feb, Jun, Oct (expiration date: Oct 20, 2027)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1FB809-D5FE-5F30-C408-A12B30F11CDE}"/>
              </a:ext>
            </a:extLst>
          </p:cNvPr>
          <p:cNvSpPr txBox="1"/>
          <p:nvPr/>
        </p:nvSpPr>
        <p:spPr>
          <a:xfrm>
            <a:off x="1276772" y="6080732"/>
            <a:ext cx="99121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BE37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Funded through NCATS (with ICO co-funding): Does </a:t>
            </a:r>
            <a:r>
              <a:rPr lang="en-US" sz="2000" b="1" dirty="0">
                <a:solidFill>
                  <a:srgbClr val="BE37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sz="2000" dirty="0">
                <a:solidFill>
                  <a:srgbClr val="BE37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 FDA responsiveness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0DC746-25C3-A818-7A0D-8FFC95806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120" y="6298279"/>
            <a:ext cx="2743200" cy="365125"/>
          </a:xfrm>
        </p:spPr>
        <p:txBody>
          <a:bodyPr/>
          <a:lstStyle/>
          <a:p>
            <a:fld id="{DB1A941D-43F9-4A11-9BD5-190317D520CC}" type="slidenum">
              <a:rPr lang="en-US" smtClean="0"/>
              <a:t>11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4048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FAF9E-6955-AD37-1CCE-0A6E80082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C555E-1CD6-697C-852B-C4AB317A7E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572802"/>
            <a:ext cx="11277600" cy="501885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4400" b="1" dirty="0">
                <a:solidFill>
                  <a:srgbClr val="002060"/>
                </a:solidFill>
              </a:rPr>
              <a:t>Eligibility: </a:t>
            </a:r>
            <a:r>
              <a:rPr lang="en-US" sz="4400" dirty="0">
                <a:solidFill>
                  <a:srgbClr val="002060"/>
                </a:solidFill>
              </a:rPr>
              <a:t>Limited to partnerships with 2 or more CTSA Hubs</a:t>
            </a:r>
          </a:p>
          <a:p>
            <a:pPr marL="685800" lvl="2">
              <a:lnSpc>
                <a:spcPct val="100000"/>
              </a:lnSpc>
              <a:spcBef>
                <a:spcPts val="600"/>
              </a:spcBef>
            </a:pPr>
            <a:r>
              <a:rPr lang="en-US" sz="3600" b="1" dirty="0">
                <a:solidFill>
                  <a:srgbClr val="002060"/>
                </a:solidFill>
                <a:ea typeface="+mj-ea"/>
              </a:rPr>
              <a:t>Clinical and Translational Science Award (CTSA) Program: </a:t>
            </a:r>
          </a:p>
          <a:p>
            <a:pPr marL="1600200" lvl="4">
              <a:lnSpc>
                <a:spcPct val="100000"/>
              </a:lnSpc>
              <a:spcBef>
                <a:spcPts val="600"/>
              </a:spcBef>
            </a:pPr>
            <a:r>
              <a:rPr lang="en-US" sz="3400" dirty="0">
                <a:solidFill>
                  <a:srgbClr val="002060"/>
                </a:solidFill>
                <a:ea typeface="+mj-ea"/>
              </a:rPr>
              <a:t>NCATS’ national network of more than 60 medical research hubs </a:t>
            </a:r>
          </a:p>
          <a:p>
            <a:pPr marL="1600200" lvl="4">
              <a:lnSpc>
                <a:spcPct val="100000"/>
              </a:lnSpc>
              <a:spcBef>
                <a:spcPts val="600"/>
              </a:spcBef>
            </a:pPr>
            <a:r>
              <a:rPr lang="en-US" sz="3400" dirty="0">
                <a:solidFill>
                  <a:srgbClr val="002060"/>
                </a:solidFill>
                <a:ea typeface="+mj-ea"/>
              </a:rPr>
              <a:t>DIRECTORY: </a:t>
            </a:r>
            <a:r>
              <a:rPr lang="en-US" sz="3400" dirty="0">
                <a:solidFill>
                  <a:srgbClr val="0070C0"/>
                </a:solidFill>
                <a:hlinkClick r:id="rId3" tooltip="https://ccos-cc.ctsa.io/resources/hub-director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https://ccos-cc.ctsa.io/resources/hub-directory</a:t>
            </a:r>
            <a:endParaRPr lang="en-US" sz="3400" dirty="0">
              <a:solidFill>
                <a:srgbClr val="002060"/>
              </a:solidFill>
              <a:ea typeface="+mj-ea"/>
            </a:endParaRPr>
          </a:p>
          <a:p>
            <a:pPr marL="685800" lvl="2">
              <a:lnSpc>
                <a:spcPct val="100000"/>
              </a:lnSpc>
              <a:spcBef>
                <a:spcPts val="600"/>
              </a:spcBef>
            </a:pPr>
            <a:r>
              <a:rPr lang="en-US" sz="3600" b="1" dirty="0">
                <a:solidFill>
                  <a:srgbClr val="002060"/>
                </a:solidFill>
                <a:ea typeface="+mj-ea"/>
              </a:rPr>
              <a:t>May include RFA-listed NIH Centers: </a:t>
            </a:r>
            <a:r>
              <a:rPr lang="en-US" sz="3600" b="1" dirty="0">
                <a:solidFill>
                  <a:srgbClr val="C00000"/>
                </a:solidFill>
                <a:ea typeface="+mj-ea"/>
              </a:rPr>
              <a:t>Includes TCORS, CASEL, and CRST</a:t>
            </a:r>
          </a:p>
          <a:p>
            <a:pPr>
              <a:spcBef>
                <a:spcPts val="1200"/>
              </a:spcBef>
            </a:pPr>
            <a:endParaRPr lang="en-US" dirty="0"/>
          </a:p>
          <a:p>
            <a:pPr>
              <a:spcBef>
                <a:spcPts val="600"/>
              </a:spcBef>
            </a:pPr>
            <a:endParaRPr lang="en-US" b="1" dirty="0"/>
          </a:p>
          <a:p>
            <a:pPr>
              <a:spcBef>
                <a:spcPts val="600"/>
              </a:spcBef>
            </a:pPr>
            <a:endParaRPr lang="en-US" b="1" dirty="0"/>
          </a:p>
          <a:p>
            <a:pPr>
              <a:spcBef>
                <a:spcPts val="600"/>
              </a:spcBef>
            </a:pPr>
            <a:endParaRPr lang="en-US" b="1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sz="3400" b="1" dirty="0">
              <a:solidFill>
                <a:srgbClr val="002060"/>
              </a:solidFill>
              <a:ea typeface="+mj-ea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4400" b="1" dirty="0">
                <a:solidFill>
                  <a:srgbClr val="002060"/>
                </a:solidFill>
                <a:ea typeface="+mj-ea"/>
              </a:rPr>
              <a:t>Project examples: </a:t>
            </a:r>
            <a:r>
              <a:rPr lang="en-US" sz="4400" dirty="0">
                <a:solidFill>
                  <a:srgbClr val="002060"/>
                </a:solidFill>
                <a:ea typeface="+mj-ea"/>
              </a:rPr>
              <a:t>diagnostics and clinical trial design, patient-reported outcomes, video repositories, clinical decision support, analytic tools, community engagement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547F6-A4F8-CB33-EC70-153C181C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5490" y="6380286"/>
            <a:ext cx="2743200" cy="365125"/>
          </a:xfrm>
        </p:spPr>
        <p:txBody>
          <a:bodyPr/>
          <a:lstStyle/>
          <a:p>
            <a:fld id="{128C6FFB-5288-4671-8D7B-EABED3BDFEAB}" type="slidenum">
              <a:rPr lang="en-US"/>
              <a:pPr/>
              <a:t>12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7E15B6-5E35-CA89-0D5B-151C18E079F0}"/>
              </a:ext>
            </a:extLst>
          </p:cNvPr>
          <p:cNvGrpSpPr/>
          <p:nvPr/>
        </p:nvGrpSpPr>
        <p:grpSpPr>
          <a:xfrm>
            <a:off x="754862" y="3683877"/>
            <a:ext cx="10149840" cy="1341120"/>
            <a:chOff x="5744222" y="3725436"/>
            <a:chExt cx="6144223" cy="2895090"/>
          </a:xfrm>
          <a:solidFill>
            <a:schemeClr val="tx2">
              <a:lumMod val="10000"/>
              <a:lumOff val="90000"/>
            </a:schemeClr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B2AC97F1-7C42-A318-2D9B-8B0438F040B4}"/>
                </a:ext>
              </a:extLst>
            </p:cNvPr>
            <p:cNvSpPr/>
            <p:nvPr/>
          </p:nvSpPr>
          <p:spPr>
            <a:xfrm>
              <a:off x="5744222" y="3725436"/>
              <a:ext cx="6144223" cy="289509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95000"/>
                </a:lnSpc>
                <a:spcAft>
                  <a:spcPts val="400"/>
                </a:spcAft>
              </a:pPr>
              <a:endPara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4ECA1BE5-6443-0CAE-7630-C1DCD926114A}"/>
                </a:ext>
              </a:extLst>
            </p:cNvPr>
            <p:cNvSpPr/>
            <p:nvPr/>
          </p:nvSpPr>
          <p:spPr>
            <a:xfrm>
              <a:off x="9986154" y="3949323"/>
              <a:ext cx="1806124" cy="2460058"/>
            </a:xfrm>
            <a:prstGeom prst="roundRect">
              <a:avLst/>
            </a:prstGeom>
            <a:solidFill>
              <a:srgbClr val="FFC000"/>
            </a:solid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</a:rPr>
                <a:t>PI from a CTSA </a:t>
              </a:r>
            </a:p>
            <a:p>
              <a:pPr algn="ctr"/>
              <a:r>
                <a:rPr lang="en-US" sz="2400" b="1" dirty="0">
                  <a:solidFill>
                    <a:schemeClr val="tx1"/>
                  </a:solidFill>
                </a:rPr>
                <a:t>or a listed non-CTSA center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EB201D1A-C9FE-77CE-52A3-E31547ED701B}"/>
                </a:ext>
              </a:extLst>
            </p:cNvPr>
            <p:cNvSpPr/>
            <p:nvPr/>
          </p:nvSpPr>
          <p:spPr>
            <a:xfrm>
              <a:off x="5817915" y="4164086"/>
              <a:ext cx="1696251" cy="1950684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PI at a </a:t>
              </a:r>
            </a:p>
            <a:p>
              <a:pPr algn="ctr"/>
              <a:r>
                <a:rPr lang="en-US" sz="2400" b="1" dirty="0"/>
                <a:t>CTSA Hub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411FE3A-F8B0-8C4E-D583-66AA2B58AC49}"/>
                </a:ext>
              </a:extLst>
            </p:cNvPr>
            <p:cNvSpPr/>
            <p:nvPr/>
          </p:nvSpPr>
          <p:spPr>
            <a:xfrm>
              <a:off x="7866836" y="4164086"/>
              <a:ext cx="1696251" cy="1998277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PI at a </a:t>
              </a:r>
            </a:p>
            <a:p>
              <a:pPr algn="ctr"/>
              <a:r>
                <a:rPr lang="en-US" sz="2400" b="1" dirty="0"/>
                <a:t>CTSA Hub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3179A5-D936-63C1-077E-641F7FABAE3F}"/>
                </a:ext>
              </a:extLst>
            </p:cNvPr>
            <p:cNvSpPr txBox="1"/>
            <p:nvPr/>
          </p:nvSpPr>
          <p:spPr>
            <a:xfrm>
              <a:off x="7572089" y="4952555"/>
              <a:ext cx="268360" cy="4926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+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CEABF6B-DE7F-9F7E-2742-AF9B1AE1046A}"/>
                </a:ext>
              </a:extLst>
            </p:cNvPr>
            <p:cNvSpPr txBox="1"/>
            <p:nvPr/>
          </p:nvSpPr>
          <p:spPr>
            <a:xfrm>
              <a:off x="9640441" y="5004410"/>
              <a:ext cx="268360" cy="44077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/>
                <a:t>+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8BD03D9-3235-C5CC-1B65-5151B4EE6A29}"/>
              </a:ext>
            </a:extLst>
          </p:cNvPr>
          <p:cNvSpPr txBox="1"/>
          <p:nvPr/>
        </p:nvSpPr>
        <p:spPr>
          <a:xfrm>
            <a:off x="472837" y="445131"/>
            <a:ext cx="115606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PAR-25-296: NCATS Collaborative and Innovative Acceleration Award (UG3/UH3, Clinical Trial Optional)</a:t>
            </a:r>
          </a:p>
        </p:txBody>
      </p:sp>
    </p:spTree>
    <p:extLst>
      <p:ext uri="{BB962C8B-B14F-4D97-AF65-F5344CB8AC3E}">
        <p14:creationId xmlns:p14="http://schemas.microsoft.com/office/powerpoint/2010/main" val="166775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63881-9D75-0160-8E59-843929D48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BCBB-CF4C-6593-EF59-8B23D7A75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9081"/>
            <a:ext cx="11591925" cy="503237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</a:rPr>
              <a:t>TRSP-Relevant Resources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9D0D-3455-48E7-0DD9-B1738589ABE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2362" y="1062708"/>
            <a:ext cx="11656327" cy="5526211"/>
          </a:xfrm>
        </p:spPr>
        <p:txBody>
          <a:bodyPr>
            <a:normAutofit fontScale="92500"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en-US" b="1" dirty="0">
                <a:solidFill>
                  <a:srgbClr val="002060"/>
                </a:solidFill>
              </a:rPr>
              <a:t>NIH NOFOs, policies, etc.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</a:rPr>
              <a:t>NOFOs and Forecasts now found in </a:t>
            </a:r>
            <a:r>
              <a:rPr lang="en-US" u="sng" dirty="0">
                <a:solidFill>
                  <a:srgbClr val="0070C0"/>
                </a:solidFill>
              </a:rPr>
              <a:t>Grants.gov </a:t>
            </a:r>
            <a:r>
              <a:rPr lang="en-US" dirty="0">
                <a:solidFill>
                  <a:srgbClr val="002060"/>
                </a:solidFill>
              </a:rPr>
              <a:t>instead of the NIH Guide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</a:rPr>
              <a:t>NIH Guide still publishes Notices of NIH policies, requirements, and procedural changes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</a:rPr>
              <a:t>NIH Central Resource for Research Grants and Funding Information </a:t>
            </a:r>
            <a:r>
              <a:rPr lang="en-US" u="sng" dirty="0">
                <a:solidFill>
                  <a:srgbClr val="0070C0"/>
                </a:solidFill>
              </a:rPr>
              <a:t>Grants.nih.gov</a:t>
            </a:r>
            <a:r>
              <a:rPr lang="en-US" dirty="0">
                <a:solidFill>
                  <a:srgbClr val="0070C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b="1" dirty="0">
                <a:solidFill>
                  <a:srgbClr val="002060"/>
                </a:solidFill>
              </a:rPr>
              <a:t>TRS community resources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</a:rPr>
              <a:t>CASEL’s Tobacco Regulatory Science Knowledge Center  </a:t>
            </a:r>
            <a:r>
              <a:rPr lang="en-US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https://trskcdemo.wesdemo.com/</a:t>
            </a:r>
            <a:endParaRPr lang="en-US" dirty="0">
              <a:solidFill>
                <a:srgbClr val="0070C0"/>
              </a:solidFill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</a:rPr>
              <a:t>CRST’s fact sheets, briefings, and weekly Tobacco Industry Marking (TIM) Alerts, </a:t>
            </a:r>
            <a:r>
              <a:rPr lang="en-US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https://tobaccocrst.org/</a:t>
            </a:r>
            <a:endParaRPr lang="en-US" dirty="0">
              <a:solidFill>
                <a:srgbClr val="0070C0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</a:rPr>
              <a:t>Contact us -  </a:t>
            </a:r>
            <a:r>
              <a:rPr lang="en-US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TRSP@nih.gov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 -or-  </a:t>
            </a:r>
            <a:r>
              <a:rPr lang="en-US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Kay.</a:t>
            </a:r>
            <a:r>
              <a:rPr lang="en-US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Wanke@nih.</a:t>
            </a:r>
            <a:r>
              <a:rPr lang="en-US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CE813C-0B75-E00C-BEBD-CF71C0FA7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5490" y="6380286"/>
            <a:ext cx="2743200" cy="365125"/>
          </a:xfrm>
        </p:spPr>
        <p:txBody>
          <a:bodyPr/>
          <a:lstStyle/>
          <a:p>
            <a:fld id="{128C6FFB-5288-4671-8D7B-EABED3BDFEAB}" type="slidenum">
              <a:rPr lang="en-US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75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Google Shape;48;p2"/>
          <p:cNvGraphicFramePr/>
          <p:nvPr>
            <p:extLst>
              <p:ext uri="{D42A27DB-BD31-4B8C-83A1-F6EECF244321}">
                <p14:modId xmlns:p14="http://schemas.microsoft.com/office/powerpoint/2010/main" val="2879570462"/>
              </p:ext>
            </p:extLst>
          </p:nvPr>
        </p:nvGraphicFramePr>
        <p:xfrm>
          <a:off x="542275" y="3048690"/>
          <a:ext cx="11107450" cy="3180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657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0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9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2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Please add “yes” or “no” to each table cell.  If “yes”, please turn cell background color to yellow.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Tobacco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Industry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E-cigarette &amp; nicotine product industry (excluding pharma)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</a:rPr>
                        <a:t>Pharma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</a:rPr>
                        <a:t>Industry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The work being presented has received funding or other means of support from any of the following sources: 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Any of the authors have received funding (including consultancy) from any of the following sources in the past 5 years: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dk1"/>
                          </a:solidFill>
                        </a:rPr>
                        <a:t>No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 anchorCtr="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9" name="Google Shape;49;p2"/>
          <p:cNvSpPr txBox="1"/>
          <p:nvPr/>
        </p:nvSpPr>
        <p:spPr>
          <a:xfrm>
            <a:off x="542275" y="1935917"/>
            <a:ext cx="11489301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 b="1" dirty="0">
                <a:solidFill>
                  <a:srgbClr val="234246"/>
                </a:solidFill>
                <a:latin typeface="Open Sans"/>
                <a:ea typeface="Open Sans"/>
                <a:cs typeface="Open Sans"/>
                <a:sym typeface="Open Sans"/>
              </a:rPr>
              <a:t>This presentation was supported by the NIH Office of Disease Prevention and the FDA Center for Tobacco Products</a:t>
            </a:r>
          </a:p>
          <a:p>
            <a:pPr>
              <a:buClr>
                <a:srgbClr val="000000"/>
              </a:buClr>
              <a:buSzPts val="2400"/>
            </a:pP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86864E-F51B-A02E-AB22-59FC8E488204}"/>
              </a:ext>
            </a:extLst>
          </p:cNvPr>
          <p:cNvSpPr txBox="1">
            <a:spLocks/>
          </p:cNvSpPr>
          <p:nvPr/>
        </p:nvSpPr>
        <p:spPr>
          <a:xfrm>
            <a:off x="542275" y="1240080"/>
            <a:ext cx="8165592" cy="3173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Funding Disclosures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524151-DEE1-0174-8819-90612B111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74" y="-7447"/>
            <a:ext cx="12161513" cy="11811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01D63B-6E98-4896-B4F3-BD049709A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002060"/>
                </a:solidFill>
              </a:rPr>
              <a:t>Tobacco Regulatory Science Program (TRSP)</a:t>
            </a:r>
          </a:p>
        </p:txBody>
      </p:sp>
      <p:pic>
        <p:nvPicPr>
          <p:cNvPr id="5" name="Picture 4" descr="FDA Campus">
            <a:extLst>
              <a:ext uri="{FF2B5EF4-FFF2-40B4-BE49-F238E27FC236}">
                <a16:creationId xmlns:a16="http://schemas.microsoft.com/office/drawing/2014/main" id="{1C8209F4-B897-439A-952F-B6234C5DAE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2039142" y="1144679"/>
            <a:ext cx="2644140" cy="1828800"/>
          </a:xfrm>
          <a:prstGeom prst="roundRect">
            <a:avLst/>
          </a:prstGeom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85AFE4-CA78-4763-B4EE-AF5F15128ABC}"/>
              </a:ext>
            </a:extLst>
          </p:cNvPr>
          <p:cNvSpPr/>
          <p:nvPr/>
        </p:nvSpPr>
        <p:spPr>
          <a:xfrm>
            <a:off x="1471514" y="104422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4509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FDA &amp; NIH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srgbClr val="145091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pic>
        <p:nvPicPr>
          <p:cNvPr id="10" name="Picture 9" descr="NIH Building 1">
            <a:extLst>
              <a:ext uri="{FF2B5EF4-FFF2-40B4-BE49-F238E27FC236}">
                <a16:creationId xmlns:a16="http://schemas.microsoft.com/office/drawing/2014/main" id="{20B9340E-4599-78A4-5E9E-7B955173829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402784" y="1144679"/>
            <a:ext cx="2750074" cy="1828800"/>
          </a:xfrm>
          <a:prstGeom prst="roundRect">
            <a:avLst/>
          </a:prstGeom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 descr="NIH Office of Disease Prevention">
            <a:extLst>
              <a:ext uri="{FF2B5EF4-FFF2-40B4-BE49-F238E27FC236}">
                <a16:creationId xmlns:a16="http://schemas.microsoft.com/office/drawing/2014/main" id="{C3156D81-E9BF-E432-23D9-3971B54AC1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164" y="3040054"/>
            <a:ext cx="4679672" cy="850850"/>
          </a:xfrm>
          <a:prstGeom prst="rect">
            <a:avLst/>
          </a:prstGeom>
          <a:ln w="22225">
            <a:solidFill>
              <a:srgbClr val="0070C0"/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B9F3C1C-7693-60C4-3BA0-13FDE481D0A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742516" y="3859070"/>
            <a:ext cx="4717990" cy="535798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Tobacco Regulatory Science Program</a:t>
            </a:r>
          </a:p>
        </p:txBody>
      </p:sp>
      <p:cxnSp>
        <p:nvCxnSpPr>
          <p:cNvPr id="24" name="Straight Arrow Connector 23" descr="Arrow points from TRSP to FDA CTP">
            <a:extLst>
              <a:ext uri="{FF2B5EF4-FFF2-40B4-BE49-F238E27FC236}">
                <a16:creationId xmlns:a16="http://schemas.microsoft.com/office/drawing/2014/main" id="{5A1DCF13-383B-08CD-3615-55C5145AE43D}"/>
              </a:ext>
            </a:extLst>
          </p:cNvPr>
          <p:cNvCxnSpPr>
            <a:cxnSpLocks/>
          </p:cNvCxnSpPr>
          <p:nvPr/>
        </p:nvCxnSpPr>
        <p:spPr>
          <a:xfrm>
            <a:off x="4170318" y="4223757"/>
            <a:ext cx="0" cy="430424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U.S. Food and Drug Administration Center for Tobacco Products Logo">
            <a:extLst>
              <a:ext uri="{FF2B5EF4-FFF2-40B4-BE49-F238E27FC236}">
                <a16:creationId xmlns:a16="http://schemas.microsoft.com/office/drawing/2014/main" id="{A5A5FEFA-F6DE-F4AB-ED44-CC8C606E09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8683" y="4797422"/>
            <a:ext cx="2731377" cy="1365689"/>
          </a:xfrm>
          <a:prstGeom prst="rect">
            <a:avLst/>
          </a:prstGeom>
        </p:spPr>
      </p:pic>
      <p:cxnSp>
        <p:nvCxnSpPr>
          <p:cNvPr id="25" name="Straight Arrow Connector 24" descr="Arrow points from TRSP to several NIH Institutes">
            <a:extLst>
              <a:ext uri="{FF2B5EF4-FFF2-40B4-BE49-F238E27FC236}">
                <a16:creationId xmlns:a16="http://schemas.microsoft.com/office/drawing/2014/main" id="{71B4AA23-DF7E-E30A-1202-9373B8A89701}"/>
              </a:ext>
            </a:extLst>
          </p:cNvPr>
          <p:cNvCxnSpPr>
            <a:cxnSpLocks/>
          </p:cNvCxnSpPr>
          <p:nvPr/>
        </p:nvCxnSpPr>
        <p:spPr>
          <a:xfrm>
            <a:off x="8085126" y="4223757"/>
            <a:ext cx="0" cy="430424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National Institute of Environmental Health Sciences logo">
            <a:extLst>
              <a:ext uri="{FF2B5EF4-FFF2-40B4-BE49-F238E27FC236}">
                <a16:creationId xmlns:a16="http://schemas.microsoft.com/office/drawing/2014/main" id="{752EC12E-AE06-F77C-A4AD-205A45FAB8B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1992" b="34334"/>
          <a:stretch/>
        </p:blipFill>
        <p:spPr>
          <a:xfrm>
            <a:off x="8178377" y="5539457"/>
            <a:ext cx="2896456" cy="548640"/>
          </a:xfrm>
          <a:prstGeom prst="rect">
            <a:avLst/>
          </a:prstGeom>
        </p:spPr>
      </p:pic>
      <p:pic>
        <p:nvPicPr>
          <p:cNvPr id="27" name="Picture 26" descr="National Cancer Institute logo">
            <a:extLst>
              <a:ext uri="{FF2B5EF4-FFF2-40B4-BE49-F238E27FC236}">
                <a16:creationId xmlns:a16="http://schemas.microsoft.com/office/drawing/2014/main" id="{BC6B9B5E-8D30-A463-DDB5-1C3891C5623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8136"/>
          <a:stretch/>
        </p:blipFill>
        <p:spPr>
          <a:xfrm>
            <a:off x="5520759" y="5511736"/>
            <a:ext cx="1839082" cy="703938"/>
          </a:xfrm>
          <a:prstGeom prst="rect">
            <a:avLst/>
          </a:prstGeom>
        </p:spPr>
      </p:pic>
      <p:pic>
        <p:nvPicPr>
          <p:cNvPr id="31" name="Picture 30" descr="National Heart, Lung, and Blood Institute logo">
            <a:extLst>
              <a:ext uri="{FF2B5EF4-FFF2-40B4-BE49-F238E27FC236}">
                <a16:creationId xmlns:a16="http://schemas.microsoft.com/office/drawing/2014/main" id="{B581E8A1-C391-67F9-7F8C-21B48EA0E8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2784" y="4915353"/>
            <a:ext cx="2353172" cy="548640"/>
          </a:xfrm>
          <a:prstGeom prst="rect">
            <a:avLst/>
          </a:prstGeom>
        </p:spPr>
      </p:pic>
      <p:pic>
        <p:nvPicPr>
          <p:cNvPr id="29" name="Picture 28" descr="National Institute on Drug Abuse logo">
            <a:extLst>
              <a:ext uri="{FF2B5EF4-FFF2-40B4-BE49-F238E27FC236}">
                <a16:creationId xmlns:a16="http://schemas.microsoft.com/office/drawing/2014/main" id="{7A160475-7C26-2E8E-EE3F-20C9CEE964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19710" y="4884302"/>
            <a:ext cx="2068640" cy="54864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956511-8B4E-2F82-957A-8783779ED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40131-7D3B-5A4F-B5DC-2FD6316170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1" name="Group 20" descr="Arrow pointing down with icon of a handshake.">
            <a:extLst>
              <a:ext uri="{FF2B5EF4-FFF2-40B4-BE49-F238E27FC236}">
                <a16:creationId xmlns:a16="http://schemas.microsoft.com/office/drawing/2014/main" id="{2315E78C-0348-146E-78A7-968B4CF68064}"/>
              </a:ext>
            </a:extLst>
          </p:cNvPr>
          <p:cNvGrpSpPr/>
          <p:nvPr/>
        </p:nvGrpSpPr>
        <p:grpSpPr>
          <a:xfrm>
            <a:off x="5441248" y="1567443"/>
            <a:ext cx="1309017" cy="1679770"/>
            <a:chOff x="5388524" y="1852934"/>
            <a:chExt cx="1309017" cy="1679770"/>
          </a:xfrm>
          <a:solidFill>
            <a:schemeClr val="tx2">
              <a:lumMod val="75000"/>
            </a:schemeClr>
          </a:solidFill>
        </p:grpSpPr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FE8AC8A5-7126-4954-E9AA-E80EFF73BE9E}"/>
                </a:ext>
              </a:extLst>
            </p:cNvPr>
            <p:cNvSpPr/>
            <p:nvPr/>
          </p:nvSpPr>
          <p:spPr>
            <a:xfrm>
              <a:off x="5388524" y="1852934"/>
              <a:ext cx="1309017" cy="1679770"/>
            </a:xfrm>
            <a:prstGeom prst="downArrow">
              <a:avLst>
                <a:gd name="adj1" fmla="val 50000"/>
                <a:gd name="adj2" fmla="val 63697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 descr="Handshake with solid fill">
              <a:extLst>
                <a:ext uri="{FF2B5EF4-FFF2-40B4-BE49-F238E27FC236}">
                  <a16:creationId xmlns:a16="http://schemas.microsoft.com/office/drawing/2014/main" id="{BB264A25-3F14-C872-5D99-223871988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669315" y="2626435"/>
              <a:ext cx="744624" cy="744624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0EBF004-A5D9-F252-92DD-2787DB51E1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96670" y="4852808"/>
            <a:ext cx="2152020" cy="64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31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84DFF-425E-7561-C8AC-03CD6ED7E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ECAC7-B374-1DF2-0F4E-7EF1A598B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99" y="283811"/>
            <a:ext cx="11591925" cy="503237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002060"/>
                </a:solidFill>
                <a:ea typeface="Calibri" panose="020F0502020204030204" pitchFamily="34" charset="0"/>
              </a:rPr>
              <a:t>TRSP Portfolio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9A990-502E-119B-06B1-EE2A1F59B3C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6299" y="957237"/>
            <a:ext cx="11093355" cy="546362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b="1" dirty="0">
                <a:solidFill>
                  <a:srgbClr val="002060"/>
                </a:solidFill>
              </a:rPr>
              <a:t>Objective: </a:t>
            </a:r>
            <a:r>
              <a:rPr lang="en-US" dirty="0">
                <a:solidFill>
                  <a:srgbClr val="002060"/>
                </a:solidFill>
              </a:rPr>
              <a:t>Conduct programs of multidisciplinary research to inform FDA Center for Tobacco Products (CTP) regulatory activities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b="1" dirty="0">
                <a:solidFill>
                  <a:srgbClr val="002060"/>
                </a:solidFill>
              </a:rPr>
              <a:t>Cooperative Agreement Grants </a:t>
            </a:r>
            <a:r>
              <a:rPr lang="en-US" dirty="0">
                <a:solidFill>
                  <a:srgbClr val="002060"/>
                </a:solidFill>
              </a:rPr>
              <a:t>(U54, U01): </a:t>
            </a:r>
          </a:p>
          <a:p>
            <a:pPr marL="800100" lvl="2" indent="-285750">
              <a:lnSpc>
                <a:spcPct val="110000"/>
              </a:lnSpc>
              <a:spcAft>
                <a:spcPts val="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100" b="1" dirty="0">
                <a:solidFill>
                  <a:srgbClr val="002060"/>
                </a:solidFill>
              </a:rPr>
              <a:t>TCORS: </a:t>
            </a:r>
            <a:r>
              <a:rPr lang="en-US" sz="2100" dirty="0">
                <a:solidFill>
                  <a:srgbClr val="002060"/>
                </a:solidFill>
              </a:rPr>
              <a:t>Tobacco Centers of Regulatory Science </a:t>
            </a:r>
          </a:p>
          <a:p>
            <a:pPr marL="800100" lvl="2" indent="-285750">
              <a:lnSpc>
                <a:spcPct val="110000"/>
              </a:lnSpc>
              <a:spcAft>
                <a:spcPts val="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100" b="1" dirty="0">
                <a:solidFill>
                  <a:srgbClr val="002060"/>
                </a:solidFill>
              </a:rPr>
              <a:t>CRST: </a:t>
            </a:r>
            <a:r>
              <a:rPr lang="en-US" sz="2100" dirty="0">
                <a:solidFill>
                  <a:srgbClr val="002060"/>
                </a:solidFill>
              </a:rPr>
              <a:t>Center for Rapid Surveillance of Tobacco </a:t>
            </a:r>
          </a:p>
          <a:p>
            <a:pPr marL="800100" lvl="2" indent="-285750">
              <a:lnSpc>
                <a:spcPct val="110000"/>
              </a:lnSpc>
              <a:spcAft>
                <a:spcPts val="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100" b="1" dirty="0">
                <a:solidFill>
                  <a:srgbClr val="002060"/>
                </a:solidFill>
              </a:rPr>
              <a:t>P2B: </a:t>
            </a:r>
            <a:r>
              <a:rPr lang="en-US" sz="2100" dirty="0">
                <a:solidFill>
                  <a:srgbClr val="002060"/>
                </a:solidFill>
              </a:rPr>
              <a:t>Perceptions to Behavior (Tobacco Products Continuum of Risk Messaging</a:t>
            </a:r>
            <a:r>
              <a:rPr lang="en-US" sz="2100" dirty="0"/>
              <a:t>)</a:t>
            </a:r>
          </a:p>
          <a:p>
            <a:pPr marL="800100" lvl="2" indent="-285750">
              <a:lnSpc>
                <a:spcPct val="110000"/>
              </a:lnSpc>
              <a:spcAft>
                <a:spcPts val="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100" b="1" dirty="0">
                <a:solidFill>
                  <a:srgbClr val="002060"/>
                </a:solidFill>
              </a:rPr>
              <a:t>CASEL: </a:t>
            </a:r>
            <a:r>
              <a:rPr lang="en-US" sz="2100" dirty="0">
                <a:solidFill>
                  <a:srgbClr val="002060"/>
                </a:solidFill>
              </a:rPr>
              <a:t>Center for Coordination of Analysis, Science, Enhancement, and Logistics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b="1" dirty="0">
                <a:solidFill>
                  <a:srgbClr val="002060"/>
                </a:solidFill>
                <a:ea typeface="+mj-ea"/>
              </a:rPr>
              <a:t>Funding Opportunities</a:t>
            </a:r>
            <a:r>
              <a:rPr lang="en-US" dirty="0">
                <a:solidFill>
                  <a:srgbClr val="002060"/>
                </a:solidFill>
                <a:ea typeface="+mj-ea"/>
              </a:rPr>
              <a:t> (Clinical Trial Optional): </a:t>
            </a:r>
          </a:p>
          <a:p>
            <a:pPr marL="800100" lvl="2" indent="-285750">
              <a:lnSpc>
                <a:spcPct val="110000"/>
              </a:lnSpc>
              <a:spcAft>
                <a:spcPts val="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100" b="1" dirty="0">
                <a:solidFill>
                  <a:srgbClr val="002060"/>
                </a:solidFill>
              </a:rPr>
              <a:t>RFA-OD-25-008 (R03): </a:t>
            </a:r>
            <a:r>
              <a:rPr lang="en-US" sz="2100" dirty="0">
                <a:solidFill>
                  <a:srgbClr val="002060"/>
                </a:solidFill>
              </a:rPr>
              <a:t>TRS Small Grant Program for New Investigators </a:t>
            </a:r>
          </a:p>
          <a:p>
            <a:pPr marL="800100" lvl="2" indent="-285750">
              <a:lnSpc>
                <a:spcPct val="110000"/>
              </a:lnSpc>
              <a:spcAft>
                <a:spcPts val="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100" b="1" dirty="0">
                <a:solidFill>
                  <a:srgbClr val="002060"/>
                </a:solidFill>
              </a:rPr>
              <a:t>RFA-OD-26-006 (R01): </a:t>
            </a:r>
            <a:r>
              <a:rPr lang="en-US" sz="2100" dirty="0">
                <a:solidFill>
                  <a:srgbClr val="002060"/>
                </a:solidFill>
              </a:rPr>
              <a:t>Forecast – High-Priority Research in TRS</a:t>
            </a:r>
          </a:p>
          <a:p>
            <a:pPr marL="800100" lvl="2" indent="-285750">
              <a:lnSpc>
                <a:spcPct val="110000"/>
              </a:lnSpc>
              <a:spcAft>
                <a:spcPts val="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100" b="1" dirty="0">
                <a:solidFill>
                  <a:srgbClr val="002060"/>
                </a:solidFill>
              </a:rPr>
              <a:t>NCATS with ODP – PAR-25-296 (UG3/UH3): </a:t>
            </a:r>
            <a:r>
              <a:rPr lang="en-US" sz="2100" dirty="0">
                <a:solidFill>
                  <a:srgbClr val="002060"/>
                </a:solidFill>
              </a:rPr>
              <a:t>Limited Competition: Clinical and Translational Science Award (CTSA) Program: Collaborative and Innovative Acceleration Award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51D8E-87EF-BF68-1F0E-125648B8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5490" y="6380286"/>
            <a:ext cx="2743200" cy="365125"/>
          </a:xfrm>
        </p:spPr>
        <p:txBody>
          <a:bodyPr/>
          <a:lstStyle/>
          <a:p>
            <a:fld id="{128C6FFB-5288-4671-8D7B-EABED3BDFEAB}" type="slidenum">
              <a:rPr lang="en-US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671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07841663-D4DD-0944-F279-3CCF99153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05" y="375921"/>
            <a:ext cx="11059991" cy="579727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6FCD3A8-6384-C95D-AC32-A72B6A836438}"/>
              </a:ext>
            </a:extLst>
          </p:cNvPr>
          <p:cNvSpPr/>
          <p:nvPr/>
        </p:nvSpPr>
        <p:spPr>
          <a:xfrm>
            <a:off x="832396" y="1282881"/>
            <a:ext cx="2920740" cy="12814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64D517-5274-3651-0908-B58AC92A7CBC}"/>
              </a:ext>
            </a:extLst>
          </p:cNvPr>
          <p:cNvSpPr txBox="1">
            <a:spLocks/>
          </p:cNvSpPr>
          <p:nvPr/>
        </p:nvSpPr>
        <p:spPr>
          <a:xfrm>
            <a:off x="2829697" y="132674"/>
            <a:ext cx="5745892" cy="5032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TRSP Cooperative Agreements </a:t>
            </a:r>
          </a:p>
        </p:txBody>
      </p:sp>
      <p:pic>
        <p:nvPicPr>
          <p:cNvPr id="5" name="Picture 4" descr="NIH Tobacco Centers of Regulatory Science  logo, four overlapping circles in blue, green, yellow, and orange, with icons of a globe, a lightbulb, a microscope and a brain">
            <a:extLst>
              <a:ext uri="{FF2B5EF4-FFF2-40B4-BE49-F238E27FC236}">
                <a16:creationId xmlns:a16="http://schemas.microsoft.com/office/drawing/2014/main" id="{8F761951-513A-7D93-9AAB-3AC12C006C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5" r="1"/>
          <a:stretch/>
        </p:blipFill>
        <p:spPr>
          <a:xfrm>
            <a:off x="950084" y="1411881"/>
            <a:ext cx="2718204" cy="104418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EFA5B4-D884-DD4C-4F4D-C89B6ECAB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40131-7D3B-5A4F-B5DC-2FD63161703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5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88"/>
    </mc:Choice>
    <mc:Fallback xmlns="">
      <p:transition spd="slow" advTm="3398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AI-generated content may be incorrect.">
            <a:extLst>
              <a:ext uri="{FF2B5EF4-FFF2-40B4-BE49-F238E27FC236}">
                <a16:creationId xmlns:a16="http://schemas.microsoft.com/office/drawing/2014/main" id="{0BC7C440-3152-DB19-CCD6-76F1722DC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9" t="19419" r="16050"/>
          <a:stretch>
            <a:fillRect/>
          </a:stretch>
        </p:blipFill>
        <p:spPr>
          <a:xfrm>
            <a:off x="1518966" y="663207"/>
            <a:ext cx="8641163" cy="540064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AB08E21-26CD-CB1E-6705-E53494179455}"/>
              </a:ext>
            </a:extLst>
          </p:cNvPr>
          <p:cNvSpPr txBox="1">
            <a:spLocks/>
          </p:cNvSpPr>
          <p:nvPr/>
        </p:nvSpPr>
        <p:spPr>
          <a:xfrm>
            <a:off x="2829697" y="132674"/>
            <a:ext cx="5745892" cy="5032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TRSP Cooperative Agreements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002A34-CC68-9516-ADDB-EBED3BC45D30}"/>
              </a:ext>
            </a:extLst>
          </p:cNvPr>
          <p:cNvSpPr txBox="1"/>
          <p:nvPr/>
        </p:nvSpPr>
        <p:spPr>
          <a:xfrm>
            <a:off x="9917070" y="324141"/>
            <a:ext cx="2236143" cy="10993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39CC6F-8397-39F6-01B1-4934B2A0B4AD}"/>
              </a:ext>
            </a:extLst>
          </p:cNvPr>
          <p:cNvCxnSpPr>
            <a:cxnSpLocks/>
          </p:cNvCxnSpPr>
          <p:nvPr/>
        </p:nvCxnSpPr>
        <p:spPr>
          <a:xfrm flipV="1">
            <a:off x="9126951" y="1503891"/>
            <a:ext cx="848333" cy="941688"/>
          </a:xfrm>
          <a:prstGeom prst="line">
            <a:avLst/>
          </a:prstGeom>
          <a:ln w="508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CD705AD-CD1E-93D9-5CF7-8875DEBEF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1594" y="375921"/>
            <a:ext cx="2027096" cy="967824"/>
          </a:xfrm>
          <a:prstGeom prst="rect">
            <a:avLst/>
          </a:prstGeom>
        </p:spPr>
      </p:pic>
      <p:sp>
        <p:nvSpPr>
          <p:cNvPr id="8" name="Circle: Hollow 7">
            <a:extLst>
              <a:ext uri="{FF2B5EF4-FFF2-40B4-BE49-F238E27FC236}">
                <a16:creationId xmlns:a16="http://schemas.microsoft.com/office/drawing/2014/main" id="{E39B1510-A5EC-B5B2-0E8D-3930E2610D54}"/>
              </a:ext>
            </a:extLst>
          </p:cNvPr>
          <p:cNvSpPr/>
          <p:nvPr/>
        </p:nvSpPr>
        <p:spPr>
          <a:xfrm>
            <a:off x="9010850" y="2468880"/>
            <a:ext cx="204270" cy="213538"/>
          </a:xfrm>
          <a:prstGeom prst="donu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EBB590-1B1C-F59B-F57B-42C698B86A39}"/>
              </a:ext>
            </a:extLst>
          </p:cNvPr>
          <p:cNvSpPr txBox="1"/>
          <p:nvPr/>
        </p:nvSpPr>
        <p:spPr>
          <a:xfrm>
            <a:off x="10068025" y="1524612"/>
            <a:ext cx="2114350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Rutgers</a:t>
            </a:r>
          </a:p>
          <a:p>
            <a:r>
              <a:rPr lang="en-US" sz="13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(New Brunswick, NJ)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91FAB4-1205-0F38-380C-7733C55C69D1}"/>
              </a:ext>
            </a:extLst>
          </p:cNvPr>
          <p:cNvSpPr txBox="1"/>
          <p:nvPr/>
        </p:nvSpPr>
        <p:spPr>
          <a:xfrm>
            <a:off x="7952092" y="4581324"/>
            <a:ext cx="2907685" cy="61671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F58F329D-1F45-9891-7DC6-3F3FFA3B373B}"/>
              </a:ext>
            </a:extLst>
          </p:cNvPr>
          <p:cNvSpPr/>
          <p:nvPr/>
        </p:nvSpPr>
        <p:spPr>
          <a:xfrm>
            <a:off x="8689414" y="2966720"/>
            <a:ext cx="241226" cy="227769"/>
          </a:xfrm>
          <a:prstGeom prst="donu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A564D1-61F7-6E51-F997-56203FEC0C64}"/>
              </a:ext>
            </a:extLst>
          </p:cNvPr>
          <p:cNvSpPr txBox="1"/>
          <p:nvPr/>
        </p:nvSpPr>
        <p:spPr>
          <a:xfrm>
            <a:off x="9112654" y="5276767"/>
            <a:ext cx="2114350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Westat</a:t>
            </a:r>
            <a:r>
              <a:rPr lang="en-US" sz="1333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Inc.</a:t>
            </a:r>
          </a:p>
          <a:p>
            <a:r>
              <a:rPr lang="en-US" sz="1333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(Rockville, MD)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86022E-80CB-9B5F-928B-E17DFBD16E7D}"/>
              </a:ext>
            </a:extLst>
          </p:cNvPr>
          <p:cNvCxnSpPr>
            <a:cxnSpLocks/>
          </p:cNvCxnSpPr>
          <p:nvPr/>
        </p:nvCxnSpPr>
        <p:spPr>
          <a:xfrm flipH="1" flipV="1">
            <a:off x="8839200" y="3194489"/>
            <a:ext cx="577278" cy="1351429"/>
          </a:xfrm>
          <a:prstGeom prst="line">
            <a:avLst/>
          </a:prstGeom>
          <a:ln w="508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510E29C-8B81-6F61-3362-79CBF0DF9E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3750" y="4660056"/>
            <a:ext cx="2685457" cy="42384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34FDFD4-7273-AEF1-E9BD-B45BCE572652}"/>
              </a:ext>
            </a:extLst>
          </p:cNvPr>
          <p:cNvSpPr/>
          <p:nvPr/>
        </p:nvSpPr>
        <p:spPr>
          <a:xfrm>
            <a:off x="9692769" y="2502907"/>
            <a:ext cx="2460443" cy="80598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83F930-14EA-0C77-7971-607A49F843A5}"/>
              </a:ext>
            </a:extLst>
          </p:cNvPr>
          <p:cNvSpPr txBox="1"/>
          <p:nvPr/>
        </p:nvSpPr>
        <p:spPr>
          <a:xfrm>
            <a:off x="9814198" y="2628913"/>
            <a:ext cx="22344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P2B</a:t>
            </a:r>
          </a:p>
        </p:txBody>
      </p:sp>
      <p:sp>
        <p:nvSpPr>
          <p:cNvPr id="21" name="Circle: Hollow 20">
            <a:extLst>
              <a:ext uri="{FF2B5EF4-FFF2-40B4-BE49-F238E27FC236}">
                <a16:creationId xmlns:a16="http://schemas.microsoft.com/office/drawing/2014/main" id="{9BE11C18-7362-56A3-C089-45F8DBD8A82B}"/>
              </a:ext>
            </a:extLst>
          </p:cNvPr>
          <p:cNvSpPr/>
          <p:nvPr/>
        </p:nvSpPr>
        <p:spPr>
          <a:xfrm>
            <a:off x="8869110" y="2736981"/>
            <a:ext cx="241226" cy="227769"/>
          </a:xfrm>
          <a:prstGeom prst="donut">
            <a:avLst/>
          </a:prstGeom>
          <a:solidFill>
            <a:srgbClr val="954E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7ECBC99-FD45-18F8-2AB4-64C87E4279C3}"/>
              </a:ext>
            </a:extLst>
          </p:cNvPr>
          <p:cNvCxnSpPr>
            <a:cxnSpLocks/>
            <a:stCxn id="19" idx="1"/>
            <a:endCxn id="21" idx="6"/>
          </p:cNvCxnSpPr>
          <p:nvPr/>
        </p:nvCxnSpPr>
        <p:spPr>
          <a:xfrm flipH="1" flipV="1">
            <a:off x="9110336" y="2850866"/>
            <a:ext cx="582433" cy="55034"/>
          </a:xfrm>
          <a:prstGeom prst="line">
            <a:avLst/>
          </a:prstGeom>
          <a:ln w="50800">
            <a:solidFill>
              <a:srgbClr val="954EC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066C5B6-3DD1-C376-CF95-258F6A265136}"/>
              </a:ext>
            </a:extLst>
          </p:cNvPr>
          <p:cNvSpPr txBox="1"/>
          <p:nvPr/>
        </p:nvSpPr>
        <p:spPr>
          <a:xfrm>
            <a:off x="9975284" y="3387625"/>
            <a:ext cx="2503440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Johns Hopkins University</a:t>
            </a:r>
          </a:p>
          <a:p>
            <a:r>
              <a:rPr lang="en-US" sz="1333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(Baltimore, MD)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542B34-84E3-2AF9-377D-A09B44DB234C}"/>
              </a:ext>
            </a:extLst>
          </p:cNvPr>
          <p:cNvSpPr txBox="1"/>
          <p:nvPr/>
        </p:nvSpPr>
        <p:spPr>
          <a:xfrm>
            <a:off x="1364776" y="5279920"/>
            <a:ext cx="1596788" cy="4657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0B89BA-8E17-A217-0410-C27AA5BAB2D6}"/>
              </a:ext>
            </a:extLst>
          </p:cNvPr>
          <p:cNvSpPr txBox="1"/>
          <p:nvPr/>
        </p:nvSpPr>
        <p:spPr>
          <a:xfrm>
            <a:off x="10663672" y="2676199"/>
            <a:ext cx="14025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From Perceptions  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To Behavior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6455CB-D957-B2C0-A027-C9E4F0A67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40131-7D3B-5A4F-B5DC-2FD63161703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88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A4C57-203F-796D-1C07-D32B930DA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2A734-CEE7-9D4C-0EB8-A6A4BD02E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906"/>
            <a:ext cx="11591490" cy="1409030"/>
          </a:xfrm>
        </p:spPr>
        <p:txBody>
          <a:bodyPr>
            <a:noAutofit/>
          </a:bodyPr>
          <a:lstStyle/>
          <a:p>
            <a:pPr lvl="0"/>
            <a:r>
              <a:rPr lang="en-US" dirty="0">
                <a:solidFill>
                  <a:srgbClr val="002060"/>
                </a:solidFill>
              </a:rPr>
              <a:t>RFA-OD-25-008: Tobacco Regulatory Science Small Grant Program for New Investigators (R03)</a:t>
            </a:r>
            <a:endParaRPr lang="en-US" b="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55F6A-C92B-DCC3-9CDC-426E4952D6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5554" y="1380839"/>
            <a:ext cx="11277600" cy="4903911"/>
          </a:xfrm>
        </p:spPr>
        <p:txBody>
          <a:bodyPr>
            <a:normAutofit fontScale="77500" lnSpcReduction="20000"/>
          </a:bodyPr>
          <a:lstStyle/>
          <a:p>
            <a:pPr marL="228600" lvl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ea typeface="+mj-ea"/>
              </a:rPr>
              <a:t>Eligibility: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  <a:ea typeface="+mj-ea"/>
              </a:rPr>
              <a:t>New and Early-Stage Investigators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  <a:ea typeface="+mj-ea"/>
              </a:rPr>
              <a:t>Not a previous recipient of TRSP funding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b="1" dirty="0">
                <a:solidFill>
                  <a:srgbClr val="002060"/>
                </a:solidFill>
                <a:ea typeface="Calibri" panose="020F0502020204030204" pitchFamily="34" charset="0"/>
              </a:rPr>
              <a:t>High-Priority Research Topics</a:t>
            </a: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</a:rPr>
              <a:t>: 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  <a:ea typeface="Calibri" panose="020F0502020204030204" pitchFamily="34" charset="0"/>
              </a:rPr>
              <a:t>Addiction, Behavior, Health Effects, Product Composition and Design, and/or Toxicity</a:t>
            </a:r>
            <a:endParaRPr lang="en-US" i="1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b="1" dirty="0">
                <a:solidFill>
                  <a:srgbClr val="002060"/>
                </a:solidFill>
              </a:rPr>
              <a:t>Award information: </a:t>
            </a:r>
            <a:r>
              <a:rPr lang="en-US" dirty="0">
                <a:solidFill>
                  <a:srgbClr val="002060"/>
                </a:solidFill>
              </a:rPr>
              <a:t>$75,000 in direct costs per year and 2-year project period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b="1" dirty="0">
                <a:solidFill>
                  <a:srgbClr val="002060"/>
                </a:solidFill>
              </a:rPr>
              <a:t>Application due date</a:t>
            </a:r>
            <a:r>
              <a:rPr lang="en-US" dirty="0">
                <a:solidFill>
                  <a:srgbClr val="002060"/>
                </a:solidFill>
              </a:rPr>
              <a:t>: July 14, 2026</a:t>
            </a:r>
          </a:p>
          <a:p>
            <a:pPr marL="228600" lvl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00000"/>
                </a:solidFill>
                <a:ea typeface="+mj-ea"/>
              </a:rPr>
              <a:t>New! </a:t>
            </a:r>
            <a:r>
              <a:rPr lang="en-US" sz="2800" b="1" dirty="0">
                <a:solidFill>
                  <a:srgbClr val="002060"/>
                </a:solidFill>
                <a:ea typeface="+mj-ea"/>
              </a:rPr>
              <a:t>Preapplication consultation:</a:t>
            </a:r>
            <a:r>
              <a:rPr lang="en-US" sz="2800" dirty="0">
                <a:solidFill>
                  <a:srgbClr val="002060"/>
                </a:solidFill>
                <a:ea typeface="+mj-ea"/>
              </a:rPr>
              <a:t> NOT-OD-26-045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  <a:ea typeface="+mj-ea"/>
              </a:rPr>
              <a:t>Nonresponsive applications withdrawn prior to review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  <a:ea typeface="+mj-ea"/>
              </a:rPr>
              <a:t>Consult with Agency Contacts (Section VII of RFA) 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</a:rPr>
              <a:t>FAQ document: Contact </a:t>
            </a:r>
            <a:r>
              <a:rPr lang="en-US" dirty="0">
                <a:solidFill>
                  <a:srgbClr val="46788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TRSP@nih.</a:t>
            </a:r>
            <a:r>
              <a:rPr lang="en-US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</a:t>
            </a:r>
            <a:endParaRPr lang="en-US" dirty="0">
              <a:solidFill>
                <a:srgbClr val="002060"/>
              </a:solidFill>
              <a:ea typeface="+mj-ea"/>
            </a:endParaRP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dirty="0">
                <a:solidFill>
                  <a:srgbClr val="C00000"/>
                </a:solidFill>
                <a:ea typeface="+mj-ea"/>
              </a:rPr>
              <a:t>Send proposed Specific Aims for responsiveness feedback </a:t>
            </a:r>
            <a:r>
              <a:rPr lang="en-US" b="1" dirty="0">
                <a:solidFill>
                  <a:srgbClr val="C00000"/>
                </a:solidFill>
                <a:ea typeface="+mj-ea"/>
              </a:rPr>
              <a:t>by May 14 to </a:t>
            </a:r>
            <a:r>
              <a:rPr lang="en-US" dirty="0">
                <a:solidFill>
                  <a:srgbClr val="0070C0"/>
                </a:solidFill>
                <a:ea typeface="+mj-e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TRSP@nih.gov</a:t>
            </a:r>
            <a:r>
              <a:rPr lang="en-US" dirty="0">
                <a:solidFill>
                  <a:srgbClr val="002060"/>
                </a:solidFill>
                <a:ea typeface="+mj-ea"/>
              </a:rPr>
              <a:t> 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endParaRPr lang="en-US" dirty="0">
              <a:solidFill>
                <a:srgbClr val="002060"/>
              </a:solidFill>
              <a:ea typeface="+mj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B3D88-0F7C-0EAD-BD28-DD53A2D37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5490" y="6380286"/>
            <a:ext cx="2743200" cy="365125"/>
          </a:xfrm>
        </p:spPr>
        <p:txBody>
          <a:bodyPr/>
          <a:lstStyle/>
          <a:p>
            <a:fld id="{128C6FFB-5288-4671-8D7B-EABED3BDFEAB}" type="slidenum">
              <a:rPr lang="en-US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652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9DC51-63F5-0C71-F5DD-BEE1B07C9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8040"/>
            <a:ext cx="11277114" cy="504002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Letters of Intent No Longer Accepted (NOT-OD-26-019)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D983C4-032D-DC93-362F-EDAEF6B33A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187" r="72622"/>
          <a:stretch>
            <a:fillRect/>
          </a:stretch>
        </p:blipFill>
        <p:spPr>
          <a:xfrm>
            <a:off x="457200" y="3848669"/>
            <a:ext cx="2340590" cy="7441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4A388A-12DF-8191-3DDF-2EB623501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212515"/>
            <a:ext cx="11416265" cy="20492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527450-7FB8-07FF-41D7-EC935FC32C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587" y="2825087"/>
            <a:ext cx="8554557" cy="3220871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80B622-A9D4-2DE3-9696-A6C637A32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40131-7D3B-5A4F-B5DC-2FD63161703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419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5F6B9-8121-0901-4FA5-09AB0920F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Red megaphone">
            <a:extLst>
              <a:ext uri="{FF2B5EF4-FFF2-40B4-BE49-F238E27FC236}">
                <a16:creationId xmlns:a16="http://schemas.microsoft.com/office/drawing/2014/main" id="{9624FDE8-EAB7-86D2-16EB-00CFD7558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08" y="4580141"/>
            <a:ext cx="1737184" cy="1737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43C532-0425-8484-F8B4-472817B2C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463" y="328022"/>
            <a:ext cx="10864061" cy="9144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</a:rPr>
              <a:t>Preapplication Consultation is Strongly Encouraged</a:t>
            </a:r>
            <a:br>
              <a:rPr lang="en-US" sz="3000" dirty="0">
                <a:solidFill>
                  <a:srgbClr val="002060"/>
                </a:solidFill>
              </a:rPr>
            </a:br>
            <a:r>
              <a:rPr lang="en-US" sz="2800" dirty="0">
                <a:solidFill>
                  <a:srgbClr val="002060"/>
                </a:solidFill>
              </a:rPr>
              <a:t>(NOT-OD-26-045)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1A86F4-27F5-7D68-99CD-82E8B09469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9770"/>
          <a:stretch>
            <a:fillRect/>
          </a:stretch>
        </p:blipFill>
        <p:spPr>
          <a:xfrm>
            <a:off x="658989" y="1542469"/>
            <a:ext cx="11377008" cy="21480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C370C1-B360-3C2F-E36E-48EE61CA87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8542" r="25555"/>
          <a:stretch>
            <a:fillRect/>
          </a:stretch>
        </p:blipFill>
        <p:spPr>
          <a:xfrm>
            <a:off x="400008" y="3802219"/>
            <a:ext cx="2258184" cy="8188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BB4EA1-03EC-B6BB-E9ED-061FCDEC3B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0674" y="3193577"/>
            <a:ext cx="8191318" cy="3021650"/>
          </a:xfrm>
          <a:prstGeom prst="rect">
            <a:avLst/>
          </a:prstGeom>
          <a:ln w="12700">
            <a:solidFill>
              <a:srgbClr val="002060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563D687-C814-F9B4-F0DF-AB24251A1AB8}"/>
              </a:ext>
            </a:extLst>
          </p:cNvPr>
          <p:cNvSpPr txBox="1"/>
          <p:nvPr/>
        </p:nvSpPr>
        <p:spPr>
          <a:xfrm rot="20515902">
            <a:off x="1943462" y="4828862"/>
            <a:ext cx="1132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NEW!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94548D-A17A-23CB-DCC5-E6884B4B8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40131-7D3B-5A4F-B5DC-2FD63161703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435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Q3VsdHVyZUluZm9OYW1lIjoiZW4tVVMiLCJTdHlsZU5hbWUiOiJTdGFuZGFyZCIsIklzVGVtcGxhdGUiOmZhbHNlLCJWZXJzaW9uIjp7IiRpZCI6IjIiLCJWZXJzaW9uIjoiMy4wLjEiLCJPcmlnaW5hbEFzc2VtYmx5VmVyc2lvbiI6IjMuMDkuMDcuMDAiLCJFZGl0aW9uIjoiQmFzaWMiLCJJc1BsdXNFZGl0aW9uIjpmYWxzZX0sIkVmZmVjdCI6MSwiU3R5bGUiOnsiJGlkIjoiMyIsIlRpbWViYW5kU3R5bGUiOnsiJGlkIjoiNCIsIlNjYWxlTWFya2luZyI6MCwiU2hhcGUiOjAsIlNoYXBlU3R5bGUiOnsiJGlkIjoiNSIsIk1hcmdpbiI6eyIkaWQiOiI2IiwiVG9wIjowLCJMZWZ0IjoxMiwiUmlnaHQiOjEyLCJCb3R0b20iOjB9LCJQYWRkaW5nIjp7IiRpZCI6IjciLCJUb3AiOjUsIkxlZnQiOjAsIlJpZ2h0IjowLCJCb3R0b20iOjV9LCJCYWNrZ3JvdW5kIjp7IiRpZCI6IjgiLCJDb2xvciI6eyIkaWQiOiI5IiwiQSI6MjU1LCJSIjo2OCwiRyI6ODQsIkIiOjEwNn19LCJJc1Zpc2libGUiOnRydWUsIldpZHRoIjo4NTguMCwiSGVpZ2h0IjozMC4wLCJCb3JkZXJTdHlsZSI6eyIkaWQiOiIxMCIsIkxpbmVDb2xvciI6eyIkaWQiOiIxMSIsIiR0eXBlIjoiTkxSRS5Db21tb24uRG9tLlNvbGlkQ29sb3JCcnVzaCwgTkxSRS5Db21tb24iLCJDb2xvciI6eyIkaWQiOiIxMiIsIkEiOjI1NSwiUiI6MjU1LCJHIjowLCJCIjowfX0sIkxpbmVXZWlnaHQiOjAuMCwiTGluZVR5cGUiOjAsIlBhcmVudFN0eWxlIjpudWxsfSwiUGFyZW50U3R5bGUiOm51bGx9LCJSaWdodEVuZENhcHNTdHlsZSI6eyIkaWQiOiIxMyIsIkZvbnRTZXR0aW5ncyI6eyIkaWQiOiIxNCIsIkZvbnRTaXplIjoxOCwiRm9udE5hbWUiOiJDYWxpYnJpIiwiSXNCb2xkIjp0cnVlLCJJc0l0YWxpYyI6ZmFsc2UsIklzVW5kZXJsaW5lZCI6ZmFsc2UsIlBhcmVudFN0eWxlIjpudWxsfSwiQXV0b1NpemUiOjAsIkZvcmVncm91bmQiOnsiJGlkIjoiMTUiLCJDb2xvciI6eyIkaWQiOiIxNiIsIkEiOjI1NSwiUiI6MTkyLCJHIjo4MCwiQiI6Nzd9fSwiTWF4V2lkdGgiOiJJbmZpbml0eSIsIk1heEhlaWdodCI6IkluZmluaXR5IiwiU21hcnRGb3JlZ3JvdW5kSXNBY3RpdmUiOmZhbHNlLCJIb3Jpem9udGFsQWxpZ25tZW50IjowLCJWZXJ0aWNhbEFsaWdubWVudCI6MCwiU21hcnRGb3JlZ3JvdW5kIjpudWxsLCJNYXJnaW4iOnsiJGlkIjoiMTciLCJUb3AiOjAsIkxlZnQiOjAsIlJpZ2h0IjoyNSwiQm90dG9tIjowfSwiUGFkZGluZyI6eyIkaWQiOiIxOCIsIlRvcCI6MCwiTGVmdCI6MCwiUmlnaHQiOjAsIkJvdHRvbSI6MH0sIkJhY2tncm91bmQiOnsiJGlkIjoiMTkiLCJDb2xvciI6eyIkaWQiOiIyMCIsIkEiOjg5LCJSIjowLCJHIjowLCJCIjowfX0sIklzVmlzaWJsZSI6dHJ1ZSwiV2lkdGgiOjAuMCwiSGVpZ2h0IjowLjAsIkJvcmRlclN0eWxlIjpudWxsLCJQYXJlbnRTdHlsZSI6bnVsbH0sIkxlZnRFbmRDYXBzU3R5bGUiOnsiJGlkIjoiMjEiLCJGb250U2V0dGluZ3MiOnsiJGlkIjoiMjIiLCJGb250U2l6ZSI6MTgsIkZvbnROYW1lIjoiQ2FsaWJyaSIsIklzQm9sZCI6dHJ1ZSwiSXNJdGFsaWMiOmZhbHNlLCJJc1VuZGVybGluZWQiOmZhbHNlLCJQYXJlbnRTdHlsZSI6bnVsbH0sIkF1dG9TaXplIjowLCJGb3JlZ3JvdW5kIjp7IiRpZCI6IjIzIiwiQ29sb3IiOnsiJGlkIjoiMjQiLCJBIjoyNTUsIlIiOjE5MiwiRyI6ODAsIkIiOjc3fX0sIk1heFdpZHRoIjoiSW5maW5pdHkiLCJNYXhIZWlnaHQiOiJJbmZpbml0eSIsIlNtYXJ0Rm9yZWdyb3VuZElzQWN0aXZlIjpmYWxzZSwiSG9yaXpvbnRhbEFsaWdubWVudCI6MCwiVmVydGljYWxBbGlnbm1lbnQiOjAsIlNtYXJ0Rm9yZWdyb3VuZCI6bnVsbCwiTWFyZ2luIjp7IiRpZCI6IjI1IiwiVG9wIjowLCJMZWZ0IjoyNSwiUmlnaHQiOjAsIkJvdHRvbSI6MH0sIlBhZGRpbmciOnsiJGlkIjoiMjYiLCJUb3AiOjAsIkxlZnQiOjAsIlJpZ2h0IjowLCJCb3R0b20iOjB9LCJCYWNrZ3JvdW5kIjp7IiRpZCI6IjI3IiwiQ29sb3IiOnsiJHJlZiI6IjIwIn19LCJJc1Zpc2libGUiOnRydWUsIldpZHRoIjowLjAsIkhlaWdodCI6MC4wLCJCb3JkZXJTdHlsZSI6bnVsbCwiUGFyZW50U3R5bGUiOm51bGx9LCJUb2RheVRleHRTdHlsZSI6eyIkaWQiOiIyOCIsIkZvbnRTZXR0aW5ncyI6eyIkaWQiOiIyOSIsIkZvbnRTaXplIjoxMiwiRm9udE5hbWUiOiJDYWxpYnJpIiwiSXNCb2xkIjpmYWxzZSwiSXNJdGFsaWMiOmZhbHNlLCJJc1VuZGVybGluZWQiOmZhbHNlLCJQYXJlbnRTdHlsZSI6bnVsbH0sIkF1dG9TaXplIjowLCJGb3JlZ3JvdW5kIjp7IiRpZCI6IjMwIiwiQ29sb3IiOnsiJGlkIjoiMzEiLCJBIjoyNTUsIlIiOjAsIkciOjAsIkIiOjB9fSwiTWF4V2lkdGgiOjIwMC4wLCJNYXhIZWlnaHQiOiJJbmZpbml0eSIsIlNtYXJ0Rm9yZWdyb3VuZElzQWN0aXZlIjpmYWxzZSwiSG9yaXpvbnRhbEFsaWdubWVudCI6MCwiVmVydGljYWxBbGlnbm1lbnQiOjAsIlNtYXJ0Rm9yZWdyb3VuZCI6bnVsbCwiTWFyZ2luIjp7IiRpZCI6IjMyIiwiVG9wIjowLCJMZWZ0IjowLCJSaWdodCI6MCwiQm90dG9tIjowfSwiUGFkZGluZyI6eyIkaWQiOiIzMyIsIlRvcCI6MCwiTGVmdCI6MCwiUmlnaHQiOjAsIkJvdHRvbSI6MH0sIkJhY2tncm91bmQiOnsiJGlkIjoiMzQiLCJDb2xvciI6eyIkcmVmIjoiMjAifX0sIklzVmlzaWJsZSI6dHJ1ZSwiV2lkdGgiOjAuMCwiSGVpZ2h0IjowLjAsIkJvcmRlclN0eWxlIjpudWxsLCJQYXJlbnRTdHlsZSI6bnVsbH0sIlRvZGF5TWFya2VyU3R5bGUiOnsiJGlkIjoiMzUiLCJNYXJnaW4iOnsiJGlkIjoiMzYiLCJUb3AiOjAsIkxlZnQiOjAsIlJpZ2h0IjowLCJCb3R0b20iOjB9LCJQYWRkaW5nIjp7IiRpZCI6IjM3IiwiVG9wIjowLCJMZWZ0IjowLCJSaWdodCI6MCwiQm90dG9tIjowfSwiQmFja2dyb3VuZCI6eyIkaWQiOiIzOCIsIkNvbG9yIjp7IiRpZCI6IjM5IiwiQSI6MjU1LCJSIjoyNTUsIkciOjAsIkIiOjB9fSwiSXNWaXNpYmxlIjp0cnVlLCJXaWR0aCI6MC4wLCJIZWlnaHQiOjAuMCwiQm9yZGVyU3R5bGUiOm51bGwsIlBhcmVudFN0eWxlIjpudWxsfSwiU2NhbGVTdHlsZSI6eyIkaWQiOiI0MCIsIlNob3dTZWdtZW50U2VwYXJhdG9ycyI6dHJ1ZSwiU2VnbWVudFNlcGFyYXRvck9wYWNpdHkiOjMwLCJGb250U2V0dGluZ3MiOnsiJGlkIjoiNDEiLCJGb250U2l6ZSI6MTIsIkZvbnROYW1lIjoiQ2FsaWJyaSIsIklzQm9sZCI6ZmFsc2UsIklzSXRhbGljIjpmYWxzZSwiSXNVbmRlcmxpbmVkIjpmYWxzZSwiUGFyZW50U3R5bGUiOm51bGx9LCJBdXRvU2l6ZSI6MCwiRm9yZWdyb3VuZCI6eyIkaWQiOiI0MiIsIkNvbG9yIjp7IiRpZCI6IjQzIiwiQSI6MjU1LCJSIjoyNTUsIkciOjI1NSwiQiI6MjU1fX0sIk1heFdpZHRoIjoyMDAuMCwiTWF4SGVpZ2h0IjoiSW5maW5pdHkiLCJTbWFydEZvcmVncm91bmRJc0FjdGl2ZSI6ZmFsc2UsIkhvcml6b250YWxBbGlnbm1lbnQiOjAsIlZlcnRpY2FsQWxpZ25tZW50IjoxLCJTbWFydEZvcmVncm91bmQiOm51bGwsIk1hcmdpbiI6eyIkaWQiOiI0NCIsIlRvcCI6MCwiTGVmdCI6NSwiUmlnaHQiOjAsIkJvdHRvbSI6MH0sIlBhZGRpbmciOnsiJGlkIjoiNDUiLCJUb3AiOjAsIkxlZnQiOjAsIlJpZ2h0IjowLCJCb3R0b20iOjB9LCJCYWNrZ3JvdW5kIjp7IiRpZCI6IjQ2IiwiQ29sb3IiOnsiJHJlZiI6IjIwIn19LCJJc1Zpc2libGUiOnRydWUsIldpZHRoIjowLjAsIkhlaWdodCI6MC4wLCJCb3JkZXJTdHlsZSI6bnVsbCwiUGFyZW50U3R5bGUiOm51bGx9LCJFbGFwc2VkVGltZUJhY2tncm91bmQiOnsiJGlkIjoiNDciLCJDb2xvciI6eyIkaWQiOiI0OCIsIkEiOjE5MSwiUiI6MjU1LCJHIjowLCJCIjowfX0sIkFwcGVuZFllYXJPblllYXJDaGFuZ2UiOnRydWUsIkVsYXBzZWRUaW1lRm9ybWF0IjoyLCJUb2RheU1hcmtlclBvc2l0aW9uIjozLCJRdWlja1Bvc2l0aW9uIjoxLCJBYnNvbHV0ZVBvc2l0aW9uIjoyNDAuMCwiTWFyZ2luIjp7IiRpZCI6IjQ5IiwiVG9wIjowLCJMZWZ0IjoxMCwiUmlnaHQiOjEwLCJCb3R0b20iOjB9LCJQYWRkaW5nIjp7IiRpZCI6IjUwIiwiVG9wIjowLCJMZWZ0IjowLCJSaWdodCI6MCwiQm90dG9tIjowfSwiQmFja2dyb3VuZCI6eyIkaWQiOiI1MSIsIkNvbG9yIjp7IiRpZCI6IjUyIiwiQSI6MjU1LCJSIjoxMTUsIkciOjExNSwiQiI6MTE1fX0sIklzVmlzaWJsZSI6dHJ1ZSwiV2lkdGgiOjAuMCwiSGVpZ2h0IjowLjAsIkJvcmRlclN0eWxlIjpudWxsLCJQYXJlbnRTdHlsZSI6bnVsbH0sIkRlZmF1bHRNaWxlc3RvbmVTdHlsZSI6eyIkaWQiOiI1MyIsIlNoYXBlIjoyLCJDb25uZWN0b3JNYXJnaW4iOnsiJGlkIjoiNTQiLCJUb3AiOjAsIkxlZnQiOjIsIlJpZ2h0IjoyLCJCb3R0b20iOjB9LCJDb25uZWN0b3JTdHlsZSI6eyIkaWQiOiI1NSIsIkxpbmVDb2xvciI6eyIkaWQiOiI1NiIsIiR0eXBlIjoiTkxSRS5Db21tb24uRG9tLlNvbGlkQ29sb3JCcnVzaCwgTkxSRS5Db21tb24iLCJDb2xvciI6eyIkaWQiOiI1NyIsIkEiOjI1NSwiUiI6MzEsIkciOjczLCJCIjoxMjZ9fSwiTGluZVdlaWdodCI6MS4wLCJMaW5lVHlwZSI6MCwiUGFyZW50U3R5bGUiOm51bGx9LCJJc0JlbG93VGltZWJhbmQiOmZhbHNlLCJIaWRlRGF0ZSI6ZmFsc2UsIlNoYXBlU2l6ZSI6MSwiU3BhY2luZyI6MS4wLCJQYWRkaW5nIjp7IiRpZCI6IjU4IiwiVG9wIjo3LCJMZWZ0IjozLCJSaWdodCI6MCwiQm90dG9tIjoyfSwiU2hhcGVTdHlsZSI6eyIkaWQiOiI1OSIsIk1hcmdpbiI6eyIkaWQiOiI2MCIsIlRvcCI6MCwiTGVmdCI6MCwiUmlnaHQiOjAsIkJvdHRvbSI6MH0sIlBhZGRpbmciOnsiJGlkIjoiNjEiLCJUb3AiOjAsIkxlZnQiOjAsIlJpZ2h0IjowLCJCb3R0b20iOjB9LCJCYWNrZ3JvdW5kIjpudWxsLCJJc1Zpc2libGUiOnRydWUsIldpZHRoIjoxOC4wLCJIZWlnaHQiOjIwLjAsIkJvcmRlclN0eWxlIjp7IiRpZCI6IjYyIiwiTGluZUNvbG9yIjp7IiRpZCI6IjYzIiwiJHR5cGUiOiJOTFJFLkNvbW1vbi5Eb20uU29saWRDb2xvckJydXNoLCBOTFJFLkNvbW1vbiIsIkNvbG9yIjp7IiRpZCI6IjY0IiwiQSI6MjU1LCJSIjoyNTUsIkciOjAsIkIiOjB9fSwiTGluZVdlaWdodCI6MC4wLCJMaW5lVHlwZSI6MCwiUGFyZW50U3R5bGUiOm51bGx9LCJQYXJlbnRTdHlsZSI6bnVsbH0sIlRpdGxlU3R5bGUiOnsiJGlkIjoiNjUiLCJGb250U2V0dGluZ3MiOnsiJGlkIjoiNjYiLCJGb250U2l6ZSI6MTEsIkZvbnROYW1lIjoiQ2FsaWJyaSIsIklzQm9sZCI6dHJ1ZSwiSXNJdGFsaWMiOmZhbHNlLCJJc1VuZGVybGluZWQiOmZhbHNlLCJQYXJlbnRTdHlsZSI6bnVsbH0sIkF1dG9TaXplIjowLCJGb3JlZ3JvdW5kIjp7IiRpZCI6IjY3IiwiQ29sb3IiOnsiJGlkIjoiNjgiLCJBIjoyNTUsIlIiOjAsIkciOjAsIkIiOjB9fSwiTWF4V2lkdGgiOjIwMC4wLCJNYXhIZWlnaHQiOiJJbmZpbml0eSIsIlNtYXJ0Rm9yZWdyb3VuZElzQWN0aXZlIjpmYWxzZSwiSG9yaXpvbnRhbEFsaWdubWVudCI6MCwiVmVydGljYWxBbGlnbm1lbnQiOjAsIlNtYXJ0Rm9yZWdyb3VuZCI6bnVsbCwiTWFyZ2luIjp7IiRpZCI6IjY5IiwiVG9wIjowLCJMZWZ0IjowLCJSaWdodCI6MCwiQm90dG9tIjowfSwiUGFkZGluZyI6eyIkaWQiOiI3MCIsIlRvcCI6MCwiTGVmdCI6MCwiUmlnaHQiOjAsIkJvdHRvbSI6MH0sIkJhY2tncm91bmQiOnsiJGlkIjoiNzEiLCJDb2xvciI6eyIkcmVmIjoiMjAifX0sIklzVmlzaWJsZSI6dHJ1ZSwiV2lkdGgiOjAuMCwiSGVpZ2h0IjowLjAsIkJvcmRlclN0eWxlIjpudWxsLCJQYXJlbnRTdHlsZSI6bnVsbH0sIkRhdGVTdHlsZSI6eyIkaWQiOiI3MiIsIkZvbnRTZXR0aW5ncyI6eyIkaWQiOiI3MyIsIkZvbnRTaXplIjoxMCwiRm9udE5hbWUiOiJDYWxpYnJpIiwiSXNCb2xkIjpmYWxzZSwiSXNJdGFsaWMiOmZhbHNlLCJJc1VuZGVybGluZWQiOmZhbHNlLCJQYXJlbnRTdHlsZSI6bnVsbH0sIkF1dG9TaXplIjowLCJGb3JlZ3JvdW5kIjp7IiRpZCI6Ijc0IiwiQ29sb3IiOnsiJGlkIjoiNzUiLCJBIjoyNTUsIlIiOjMxLCJHIjo3MywiQiI6MTI2fX0sIk1heFdpZHRoIjoyMDAuMCwiTWF4SGVpZ2h0IjoiSW5maW5pdHkiLCJTbWFydEZvcmVncm91bmRJc0FjdGl2ZSI6ZmFsc2UsIkhvcml6b250YWxBbGlnbm1lbnQiOjAsIlZlcnRpY2FsQWxpZ25tZW50IjowLCJTbWFydEZvcmVncm91bmQiOm51bGwsIk1hcmdpbiI6eyIkaWQiOiI3NiIsIlRvcCI6MCwiTGVmdCI6MCwiUmlnaHQiOjAsIkJvdHRvbSI6MH0sIlBhZGRpbmciOnsiJGlkIjoiNzciLCJUb3AiOjAsIkxlZnQiOjAsIlJpZ2h0IjowLCJCb3R0b20iOjB9LCJCYWNrZ3JvdW5kIjp7IiRpZCI6Ijc4IiwiQ29sb3IiOnsiJHJlZiI6IjIwIn19LCJJc1Zpc2libGUiOnRydWUsIldpZHRoIjowLjAsIkhlaWdodCI6MC4wLCJCb3JkZXJTdHlsZSI6bnVsbCwiUGFyZW50U3R5bGUiOm51bGx9LCJEYXRlRm9ybWF0Ijp7IiRpZCI6Ijc5IiwiRm9ybWF0U3RyaW5nIjoiTS9kL3l5eXkiLCJTZXBhcmF0b3IiOiIvIiwiVXNlSW50ZXJuYXRpb25hbERhdGVGb3JtYXQiOmZhbHNlfSwiSXNWaXNpYmxlIjp0cnVlLCJQYXJlbnRTdHlsZSI6bnVsbH0sIkRlZmF1bHRUYXNrU3R5bGUiOnsiJGlkIjoiODAiLCJTaGFwZSI6MCwiU2hhcGVUaGlja25lc3MiOjEsIkR1cmF0aW9uRm9ybWF0IjowLCJJbmNsdWRlTm9uV29ya2luZ0RheXNJbkR1cmF0aW9uIjpmYWxzZSwiUGVyY2VudGFnZUNvbXBsZXRlU3R5bGUiOnsiJGlkIjoiODEiLCJGb250U2V0dGluZ3MiOnsiJGlkIjoiODIiLCJGb250U2l6ZSI6MTAsIkZvbnROYW1lIjoiQ2FsaWJyaSIsIklzQm9sZCI6ZmFsc2UsIklzSXRhbGljIjpmYWxzZSwiSXNVbmRlcmxpbmVkIjpmYWxzZSwiUGFyZW50U3R5bGUiOm51bGx9LCJBdXRvU2l6ZSI6MCwiRm9yZWdyb3VuZCI6eyIkaWQiOiI4MyIsIkNvbG9yIjp7IiRpZCI6Ijg0IiwiQSI6MjU1LCJSIjoxOTIsIkciOjgwLCJCIjo3N319LCJNYXhXaWR0aCI6MjAwLjAsIk1heEhlaWdodCI6IkluZmluaXR5IiwiU21hcnRGb3JlZ3JvdW5kSXNBY3RpdmUiOmZhbHNlLCJIb3Jpem9udGFsQWxpZ25tZW50IjowLCJWZXJ0aWNhbEFsaWdubWVudCI6MCwiU21hcnRGb3JlZ3JvdW5kIjpudWxsLCJNYXJnaW4iOnsiJGlkIjoiODUiLCJUb3AiOjAsIkxlZnQiOjAsIlJpZ2h0IjowLCJCb3R0b20iOjB9LCJQYWRkaW5nIjp7IiRpZCI6Ijg2IiwiVG9wIjowLCJMZWZ0IjowLCJSaWdodCI6MCwiQm90dG9tIjowfSwiQmFja2dyb3VuZCI6eyIkaWQiOiI4NyIsIkNvbG9yIjp7IiRyZWYiOiIyMCJ9fSwiSXNWaXNpYmxlIjp0cnVlLCJXaWR0aCI6MC4wLCJIZWlnaHQiOjAuMCwiQm9yZGVyU3R5bGUiOm51bGwsIlBhcmVudFN0eWxlIjpudWxsfSwiRHVyYXRpb25TdHlsZSI6eyIkaWQiOiI4OCIsIkZvbnRTZXR0aW5ncyI6eyIkaWQiOiI4OSIsIkZvbnRTaXplIjoxMCwiRm9udE5hbWUiOiJDYWxpYnJpIiwiSXNCb2xkIjpmYWxzZSwiSXNJdGFsaWMiOmZhbHNlLCJJc1VuZGVybGluZWQiOmZhbHNlLCJQYXJlbnRTdHlsZSI6bnVsbH0sIkF1dG9TaXplIjowLCJGb3JlZ3JvdW5kIjp7IiRpZCI6IjkwIiwiQ29sb3IiOnsiJGlkIjoiOTEiLCJBIjoyNTUsIlIiOjE5MiwiRyI6ODAsIkIiOjc3fX0sIk1heFdpZHRoIjoyMDAuMCwiTWF4SGVpZ2h0IjoiSW5maW5pdHkiLCJTbWFydEZvcmVncm91bmRJc0FjdGl2ZSI6ZmFsc2UsIkhvcml6b250YWxBbGlnbm1lbnQiOjAsIlZlcnRpY2FsQWxpZ25tZW50IjowLCJTbWFydEZvcmVncm91bmQiOm51bGwsIk1hcmdpbiI6eyIkaWQiOiI5MiIsIlRvcCI6MCwiTGVmdCI6MCwiUmlnaHQiOjAsIkJvdHRvbSI6MH0sIlBhZGRpbmciOnsiJGlkIjoiOTMiLCJUb3AiOjAsIkxlZnQiOjAsIlJpZ2h0IjowLCJCb3R0b20iOjB9LCJCYWNrZ3JvdW5kIjp7IiRpZCI6Ijk0IiwiQ29sb3IiOnsiJHJlZiI6IjIwIn19LCJJc1Zpc2libGUiOnRydWUsIldpZHRoIjowLjAsIkhlaWdodCI6MC4wLCJCb3JkZXJTdHlsZSI6bnVsbCwiUGFyZW50U3R5bGUiOm51bGx9LCJIb3Jpem9udGFsQ29ubmVjdG9yU3R5bGUiOnsiJGlkIjoiOTUiLCJMaW5lQ29sb3IiOnsiJGlkIjoiOTYiLCIkdHlwZSI6Ik5MUkUuQ29tbW9uLkRvbS5Tb2xpZENvbG9yQnJ1c2gsIE5MUkUuQ29tbW9uIiwiQ29sb3IiOnsiJGlkIjoiOTciLCJBIjoyNTUsIlIiOjIwNCwiRyI6MjA0LCJCIjoyMDR9fSwiTGluZVdlaWdodCI6MS4wLCJMaW5lVHlwZSI6MCwiUGFyZW50U3R5bGUiOm51bGx9LCJWZXJ0aWNhbENvbm5lY3RvclN0eWxlIjp7IiRpZCI6Ijk4IiwiTGluZUNvbG9yIjp7IiRpZCI6Ijk5IiwiJHR5cGUiOiJOTFJFLkNvbW1vbi5Eb20uU29saWRDb2xvckJydXNoLCBOTFJFLkNvbW1vbiIsIkNvbG9yIjp7IiRpZCI6IjEwMCIsIkEiOjI1NSwiUiI6MjA0LCJHIjoyMDQsIkIiOjIwNH19LCJMaW5lV2VpZ2h0IjowLjAsIkxpbmVUeXBlIjowLCJQYXJlbnRTdHlsZSI6bnVsbH0sIk1hcmdpbiI6bnVsbCwiU3RhcnREYXRlUG9zaXRpb24iOjQsIkVuZERhdGVQb3NpdGlvbiI6NCwiVGl0bGVQb3NpdGlvbiI6NSwiRHVyYXRpb25Qb3NpdGlvbiI6NiwiUGVyY2VudGFnZUNvbXBsZXRlZFBvc2l0aW9uIjo2LCJTcGFjaW5nIjo1LCJJc0JlbG93VGltZWJhbmQiOnRydWUsIlBlcmNlbnRhZ2VDb21wbGV0ZVNoYXBlT3BhY2l0eSI6MzUsIlNoYXBlU3R5bGUiOnsiJGlkIjoiMTAxIiwiTWFyZ2luIjp7IiRpZCI6IjEwMiIsIlRvcCI6MCwiTGVmdCI6NCwiUmlnaHQiOjQsIkJvdHRvbSI6MH0sIlBhZGRpbmciOnsiJGlkIjoiMTAzIiwiVG9wIjowLCJMZWZ0IjowLCJSaWdodCI6MCwiQm90dG9tIjowfSwiQmFja2dyb3VuZCI6bnVsbCwiSXNWaXNpYmxlIjp0cnVlLCJXaWR0aCI6MC4wLCJIZWlnaHQiOjE2LjAsIkJvcmRlclN0eWxlIjp7IiRpZCI6IjEwNCIsIkxpbmVDb2xvciI6eyIkaWQiOiIxMDUiLCIkdHlwZSI6Ik5MUkUuQ29tbW9uLkRvbS5Tb2xpZENvbG9yQnJ1c2gsIE5MUkUuQ29tbW9uIiwiQ29sb3IiOnsiJGlkIjoiMTA2IiwiQSI6MjU1LCJSIjoyNTUsIkciOjAsIkIiOjB9fSwiTGluZVdlaWdodCI6MC4wLCJMaW5lVHlwZSI6MCwiUGFyZW50U3R5bGUiOm51bGx9LCJQYXJlbnRTdHlsZSI6bnVsbH0sIlRpdGxlU3R5bGUiOnsiJGlkIjoiMTA3IiwiRm9udFNldHRpbmdzIjp7IiRpZCI6IjEwOCIsIkZvbnRTaXplIjoxMSwiRm9udE5hbWUiOiJDYWxpYnJpIiwiSXNCb2xkIjp0cnVlLCJJc0l0YWxpYyI6ZmFsc2UsIklzVW5kZXJsaW5lZCI6ZmFsc2UsIlBhcmVudFN0eWxlIjpudWxsfSwiQXV0b1NpemUiOjAsIkZvcmVncm91bmQiOnsiJGlkIjoiMTA5IiwiQ29sb3IiOnsiJGlkIjoiMTEwIiwiQSI6MjU1LCJSIjowLCJHIjowLCJCIjowfX0sIk1heFdpZHRoIjo5NjAuMCwiTWF4SGVpZ2h0IjoiSW5maW5pdHkiLCJTbWFydEZvcmVncm91bmRJc0FjdGl2ZSI6ZmFsc2UsIkhvcml6b250YWxBbGlnbm1lbnQiOjAsIlZlcnRpY2FsQWxpZ25tZW50IjowLCJTbWFydEZvcmVncm91bmQiOm51bGwsIk1hcmdpbiI6eyIkaWQiOiIxMTEiLCJUb3AiOjAsIkxlZnQiOjAsIlJpZ2h0IjowLCJCb3R0b20iOjB9LCJQYWRkaW5nIjp7IiRpZCI6IjExMiIsIlRvcCI6MCwiTGVmdCI6MCwiUmlnaHQiOjAsIkJvdHRvbSI6MH0sIkJhY2tncm91bmQiOnsiJGlkIjoiMTEzIiwiQ29sb3IiOnsiJHJlZiI6IjIwIn19LCJJc1Zpc2libGUiOnRydWUsIldpZHRoIjowLjAsIkhlaWdodCI6MC4wLCJCb3JkZXJTdHlsZSI6bnVsbCwiUGFyZW50U3R5bGUiOm51bGx9LCJEYXRlU3R5bGUiOnsiJGlkIjoiMTE0IiwiRm9udFNldHRpbmdzIjp7IiRpZCI6IjExNSIsIkZvbnRTaXplIjoxMCwiRm9udE5hbWUiOiJDYWxpYnJpIiwiSXNCb2xkIjpmYWxzZSwiSXNJdGFsaWMiOmZhbHNlLCJJc1VuZGVybGluZWQiOmZhbHNlLCJQYXJlbnRTdHlsZSI6bnVsbH0sIkF1dG9TaXplIjowLCJGb3JlZ3JvdW5kIjp7IiRpZCI6IjExNiIsIkNvbG9yIjp7IiRpZCI6IjExNyIsIkEiOjI1NSwiUiI6MzEsIkciOjczLCJCIjoxMjZ9fSwiTWF4V2lkdGgiOjIwMC4wLCJNYXhIZWlnaHQiOiJJbmZpbml0eSIsIlNtYXJ0Rm9yZWdyb3VuZElzQWN0aXZlIjpmYWxzZSwiSG9yaXpvbnRhbEFsaWdubWVudCI6MCwiVmVydGljYWxBbGlnbm1lbnQiOjAsIlNtYXJ0Rm9yZWdyb3VuZCI6bnVsbCwiTWFyZ2luIjp7IiRpZCI6IjExOCIsIlRvcCI6MCwiTGVmdCI6MCwiUmlnaHQiOjAsIkJvdHRvbSI6MH0sIlBhZGRpbmciOnsiJGlkIjoiMTE5IiwiVG9wIjowLCJMZWZ0IjowLCJSaWdodCI6MCwiQm90dG9tIjowfSwiQmFja2dyb3VuZCI6eyIkaWQiOiIxMjAiLCJDb2xvciI6eyIkcmVmIjoiMjAifX0sIklzVmlzaWJsZSI6dHJ1ZSwiV2lkdGgiOjAuMCwiSGVpZ2h0IjowLjAsIkJvcmRlclN0eWxlIjpudWxsLCJQYXJlbnRTdHlsZSI6bnVsbH0sIkRhdGVGb3JtYXQiOnsiJGlkIjoiMTIxIiwiRm9ybWF0U3RyaW5nIjoiTS9kL3l5eXkiLCJTZXBhcmF0b3IiOiIvIiwiVXNlSW50ZXJuYXRpb25hbERhdGVGb3JtYXQiOmZhbHNlfSwiSXNWaXNpYmxlIjp0cnVlLCJQYXJlbnRTdHlsZSI6bnVsbH0sIlNob3dFbGFwc2VkVGltZUdyYWRpZW50U3R5bGUiOmZhbHNlfSwiU2NhbGUiOnsiJGlkIjoiMTIyIiwiU3RhcnREYXRlIjoiMjAxNy0wMS0yNlQyMzo1OTo1OS45OTlaIiwiRW5kRGF0ZSI6IjIwMTctMDQtMTdUMjM6NTk6NTkuOTk5WiIsIkZvcm1hdCI6Ik1NL2RkIiwiVHlwZSI6MSwiQXV0b0RhdGVSYW5nZSI6dHJ1ZSwiV29ya2luZ0RheXMiOjMxLCJUb2RheU1hcmtlclRleHQiOiJUb2RheSIsIkF1dG9TY2FsZVR5cGUiOmZhbHNlfSwiTWlsZXN0b25lcyI6W3siJGlkIjoiMTIzIiwiRGF0ZSI6IjIwMTctMDEtMjZUMjM6NTk6NTkuOTk5WiIsIlN0eWxlIjp7IiRpZCI6IjEyNCIsIlNoYXBlIjoyLCJDb25uZWN0b3JNYXJnaW4iOnsiJHJlZiI6IjU0In0sIkNvbm5lY3RvclN0eWxlIjp7IiRpZCI6IjEyNSIsIkxpbmVDb2xvciI6eyIkaWQiOiIxMjYiLCIkdHlwZSI6Ik5MUkUuQ29tbW9uLkRvbS5Tb2xpZENvbG9yQnJ1c2gsIE5MUkUuQ29tbW9uIiwiQ29sb3IiOnsiJGlkIjoiMTI3IiwiQSI6MTI3LCJSIjowLCJHIjoxMTQsIkIiOjE4OH19LCJMaW5lV2VpZ2h0IjoxLjAsIkxpbmVUeXBlIjowLCJQYXJlbnRTdHlsZSI6eyIkcmVmIjoiNTUifX0sIklzQmVsb3dUaW1lYmFuZCI6ZmFsc2UsIkhpZGVEYXRlIjpmYWxzZSwiU2hhcGVTaXplIjoxLCJTcGFjaW5nIjoxLjAsIlBhZGRpbmciOnsiJHJlZiI6IjU4In0sIlNoYXBlU3R5bGUiOnsiJGlkIjoiMTI4IiwiTWFyZ2luIjp7IiRyZWYiOiI2MCJ9LCJQYWRkaW5nIjp7IiRyZWYiOiI2MSJ9LCJCYWNrZ3JvdW5kIjp7IiRpZCI6IjEyOSIsIkNvbG9yIjp7IiRpZCI6IjEzMCIsIkEiOjI1NSwiUiI6MCwiRyI6MTE0LCJCIjoxODh9fSwiSXNWaXNpYmxlIjp0cnVlLCJXaWR0aCI6MTguMCwiSGVpZ2h0IjoyMC4wLCJCb3JkZXJTdHlsZSI6eyIkaWQiOiIxMzEiLCJMaW5lQ29sb3IiOnsiJHJlZiI6IjYzIn0sIkxpbmVXZWlnaHQiOjAuMCwiTGluZVR5cGUiOjAsIlBhcmVudFN0eWxlIjp7IiRyZWYiOiI2MiJ9fSwiUGFyZW50U3R5bGUiOnsiJHJlZiI6IjU5In19LCJUaXRsZVN0eWxlIjp7IiRpZCI6IjEzMiIsIkZvbnRTZXR0aW5ncyI6eyIkaWQiOiIxMzMiLCJGb250U2l6ZSI6MTEsIkZvbnROYW1lIjoiQ2FsaWJyaSIsIklzQm9sZCI6dHJ1ZSwiSXNJdGFsaWMiOmZhbHNlLCJJc1VuZGVybGluZWQiOmZhbHNlLCJQYXJlbnRTdHlsZSI6eyIkcmVmIjoiNjYifX0sIkF1dG9TaXplIjowLCJGb3JlZ3JvdW5kIjp7IiRyZWYiOiI2NyJ9LCJNYXhXaWR0aCI6MjAwLjAsIk1heEhlaWdodCI6IkluZmluaXR5IiwiU21hcnRGb3JlZ3JvdW5kSXNBY3RpdmUiOmZhbHNlLCJIb3Jpem9udGFsQWxpZ25tZW50IjowLCJWZXJ0aWNhbEFsaWdubWVudCI6MCwiU21hcnRGb3JlZ3JvdW5kIjpudWxsLCJNYXJnaW4iOnsiJHJlZiI6IjY5In0sIlBhZGRpbmciOnsiJHJlZiI6IjcwIn0sIkJhY2tncm91bmQiOnsiJHJlZiI6IjcxIn0sIklzVmlzaWJsZSI6dHJ1ZSwiV2lkdGgiOjAuMCwiSGVpZ2h0IjowLjAsIkJvcmRlclN0eWxlIjp7IiRpZCI6IjEzNCIsIkxpbmVDb2xvciI6bnVsbCwiTGluZVdlaWdodCI6MC4wLCJMaW5lVHlwZSI6MCwiUGFyZW50U3R5bGUiOm51bGx9LCJQYXJlbnRTdHlsZSI6eyIkcmVmIjoiNjUifX0sIkRhdGVTdHlsZSI6eyIkaWQiOiIxMzUiLCJGb250U2V0dGluZ3MiOnsiJGlkIjoiMTM2IiwiRm9udFNpemUiOjEwLCJGb250TmFtZSI6IkNhbGlicmkiLCJJc0JvbGQiOmZhbHNlLCJJc0l0YWxpYyI6ZmFsc2UsIklzVW5kZXJsaW5lZCI6ZmFsc2UsIlBhcmVudFN0eWxlIjp7IiRyZWYiOiI3MyJ9fSwiQXV0b1NpemUiOjAsIkZvcmVncm91bmQiOnsiJHJlZiI6Ijc0In0sIk1heFdpZHRoIjoyMDAuMCwiTWF4SGVpZ2h0IjoiSW5maW5pdHkiLCJTbWFydEZvcmVncm91bmRJc0FjdGl2ZSI6ZmFsc2UsIkhvcml6b250YWxBbGlnbm1lbnQiOjAsIlZlcnRpY2FsQWxpZ25tZW50IjowLCJTbWFydEZvcmVncm91bmQiOm51bGwsIk1hcmdpbiI6eyIkcmVmIjoiNzYifSwiUGFkZGluZyI6eyIkcmVmIjoiNzcifSwiQmFja2dyb3VuZCI6eyIkcmVmIjoiNzgifSwiSXNWaXNpYmxlIjp0cnVlLCJXaWR0aCI6MC4wLCJIZWlnaHQiOjAuMCwiQm9yZGVyU3R5bGUiOnsiJGlkIjoiMTM3IiwiTGluZUNvbG9yIjpudWxsLCJMaW5lV2VpZ2h0IjowLjAsIkxpbmVUeXBlIjowLCJQYXJlbnRTdHlsZSI6bnVsbH0sIlBhcmVudFN0eWxlIjp7IiRyZWYiOiI3MiJ9fSwiRGF0ZUZvcm1hdCI6eyIkcmVmIjoiNzkifSwiSXNWaXNpYmxlIjp0cnVlLCJQYXJlbnRTdHlsZSI6eyIkcmVmIjoiNTMifX0sIlBvc2l0aW9uIjp7IlJhdGlvIjowLjA5NTYxNzMzODU4MDg0OTcyNiwiSXNDdXN0b20iOnRydWV9LCJJZCI6IjlhYzUwMmY5LTUxNGItNDg5ZS1iMjNhLTMyMGViMWYyYjAyYiIsIkltcG9ydElkIjpudWxsLCJUaXRsZSI6IkNvbW1vbiBNZXRyaWNzIEtpY2stT2ZmIENhbGw6IEFjY3J1YWwgIiwiTm90ZSI6bnVsbCwiSHlwZXJsaW5rIjpudWxsLCJJc0NoYW5nZWQiOmZhbHNlLCJJc05ldyI6ZmFsc2V9LHsiJGlkIjoiMTM4IiwiRGF0ZSI6IjIwMTctMDEtMzBUMjM6NTk6NTkuOTk5WiIsIlN0eWxlIjp7IiRpZCI6IjEzOSIsIlNoYXBlIjoyLCJDb25uZWN0b3JNYXJnaW4iOnsiJHJlZiI6IjU0In0sIkNvbm5lY3RvclN0eWxlIjp7IiRpZCI6IjE0MCIsIkxpbmVDb2xvciI6eyIkaWQiOiIxNDEiLCIkdHlwZSI6Ik5MUkUuQ29tbW9uLkRvbS5Tb2xpZENvbG9yQnJ1c2gsIE5MUkUuQ29tbW9uIiwiQ29sb3IiOnsiJGlkIjoiMTQyIiwiQSI6MTI3LCJSIjo5MSwiRyI6MTU1LCJCIjoyMTN9fSwiTGluZVdlaWdodCI6MS4wLCJMaW5lVHlwZSI6MCwiUGFyZW50U3R5bGUiOnsiJHJlZiI6IjU1In19LCJJc0JlbG93VGltZWJhbmQiOmZhbHNlLCJIaWRlRGF0ZSI6ZmFsc2UsIlNoYXBlU2l6ZSI6MSwiU3BhY2luZyI6MS4wLCJQYWRkaW5nIjp7IiRyZWYiOiI1OCJ9LCJTaGFwZVN0eWxlIjp7IiRpZCI6IjE0MyIsIk1hcmdpbiI6eyIkcmVmIjoiNjAifSwiUGFkZGluZyI6eyIkcmVmIjoiNjEifSwiQmFja2dyb3VuZCI6eyIkaWQiOiIxNDQiLCJDb2xvciI6eyIkaWQiOiIxNDUiLCJBIjoyNTUsIlIiOjkxLCJHIjoxNTUsIkIiOjIxM319LCJJc1Zpc2libGUiOnRydWUsIldpZHRoIjoxOC4wLCJIZWlnaHQiOjIwLjAsIkJvcmRlclN0eWxlIjp7IiRpZCI6IjE0NiIsIkxpbmVDb2xvciI6eyIkcmVmIjoiNjMifSwiTGluZVdlaWdodCI6MC4wLCJMaW5lVHlwZSI6MCwiUGFyZW50U3R5bGUiOnsiJHJlZiI6IjYyIn19LCJQYXJlbnRTdHlsZSI6eyIkcmVmIjoiNTkifX0sIlRpdGxlU3R5bGUiOnsiJGlkIjoiMTQ3IiwiRm9udFNldHRpbmdzIjp7IiRpZCI6IjE0OCIsIkZvbnRTaXplIjoxMSwiRm9udE5hbWUiOiJDYWxpYnJpIiwiSXNCb2xkIjp0cnVlLCJJc0l0YWxpYyI6ZmFsc2UsIklzVW5kZXJsaW5lZCI6ZmFsc2UsIlBhcmVudFN0eWxlIjp7IiRyZWYiOiI2NiJ9fSwiQXV0b1NpemUiOjAsIkZvcmVncm91bmQiOnsiJHJlZiI6IjY3In0sIk1heFdpZHRoIjoyMDAuMCwiTWF4SGVpZ2h0IjoiSW5maW5pdHkiLCJTbWFydEZvcmVncm91bmRJc0FjdGl2ZSI6ZmFsc2UsIkhvcml6b250YWxBbGlnbm1lbnQiOjAsIlZlcnRpY2FsQWxpZ25tZW50IjowLCJTbWFydEZvcmVncm91bmQiOm51bGwsIk1hcmdpbiI6eyIkcmVmIjoiNjkifSwiUGFkZGluZyI6eyIkcmVmIjoiNzAifSwiQmFja2dyb3VuZCI6eyIkcmVmIjoiNzEifSwiSXNWaXNpYmxlIjp0cnVlLCJXaWR0aCI6MC4wLCJIZWlnaHQiOjAuMCwiQm9yZGVyU3R5bGUiOnsiJGlkIjoiMTQ5IiwiTGluZUNvbG9yIjpudWxsLCJMaW5lV2VpZ2h0IjowLjAsIkxpbmVUeXBlIjowLCJQYXJlbnRTdHlsZSI6bnVsbH0sIlBhcmVudFN0eWxlIjp7IiRyZWYiOiI2NSJ9fSwiRGF0ZVN0eWxlIjp7IiRpZCI6IjE1MCIsIkZvbnRTZXR0aW5ncyI6eyIkaWQiOiIxNTEiLCJGb250U2l6ZSI6MTAsIkZvbnROYW1lIjoiQ2FsaWJyaSIsIklzQm9sZCI6ZmFsc2UsIklzSXRhbGljIjpmYWxzZSwiSXNVbmRlcmxpbmVkIjpmYWxzZSwiUGFyZW50U3R5bGUiOnsiJHJlZiI6IjczIn19LCJBdXRvU2l6ZSI6MCwiRm9yZWdyb3VuZCI6eyIkcmVmIjoiNzQifSwiTWF4V2lkdGgiOjIwMC4wLCJNYXhIZWlnaHQiOiJJbmZpbml0eSIsIlNtYXJ0Rm9yZWdyb3VuZElzQWN0aXZlIjpmYWxzZSwiSG9yaXpvbnRhbEFsaWdubWVudCI6MCwiVmVydGljYWxBbGlnbm1lbnQiOjAsIlNtYXJ0Rm9yZWdyb3VuZCI6bnVsbCwiTWFyZ2luIjp7IiRyZWYiOiI3NiJ9LCJQYWRkaW5nIjp7IiRyZWYiOiI3NyJ9LCJCYWNrZ3JvdW5kIjp7IiRyZWYiOiI3OCJ9LCJJc1Zpc2libGUiOnRydWUsIldpZHRoIjowLjAsIkhlaWdodCI6MC4wLCJCb3JkZXJTdHlsZSI6eyIkaWQiOiIxNTIiLCJMaW5lQ29sb3IiOm51bGwsIkxpbmVXZWlnaHQiOjAuMCwiTGluZVR5cGUiOjAsIlBhcmVudFN0eWxlIjpudWxsfSwiUGFyZW50U3R5bGUiOnsiJHJlZiI6IjcyIn19LCJEYXRlRm9ybWF0Ijp7IiRyZWYiOiI3OSJ9LCJJc1Zpc2libGUiOnRydWUsIlBhcmVudFN0eWxlIjp7IiRyZWYiOiI1MyJ9fSwiUG9zaXRpb24iOnsiUmF0aW8iOjAuMTg4MzIxMDM3NzYzNDMwNzMsIklzQ3VzdG9tIjp0cnVlfSwiSWQiOiI5ZTM2MjQ4ZC1mOWE3LTRlNjItOWRhNS00YjFiMDc4NzQxODIiLCJJbXBvcnRJZCI6bnVsbCwiVGl0bGUiOiJDb21tb24gTWV0cmljcyBLaWNrIE9mZiBDYWxsOiBJbmZvcm1hdGljcyAiLCJOb3RlIjpudWxsLCJIeXBlcmxpbmsiOm51bGwsIklzQ2hhbmdlZCI6ZmFsc2UsIklzTmV3IjpmYWxzZX0seyIkaWQiOiIxNTMiLCJEYXRlIjoiMjAxNy0wMi0yMVQyMzo1OTo1OS45OTlaIiwiU3R5bGUiOnsiJGlkIjoiMTU0IiwiU2hhcGUiOjIsIkNvbm5lY3Rvck1hcmdpbiI6eyIkcmVmIjoiNTQifSwiQ29ubmVjdG9yU3R5bGUiOnsiJGlkIjoiMTU1IiwiTGluZUNvbG9yIjp7IiRpZCI6IjE1NiIsIiR0eXBlIjoiTkxSRS5Db21tb24uRG9tLlNvbGlkQ29sb3JCcnVzaCwgTkxSRS5Db21tb24iLCJDb2xvciI6eyIkaWQiOiIxNTciLCJBIjoxMjcsIlIiOjE2NSwiRyI6MTY1LCJCIjoxNjV9fSwiTGluZVdlaWdodCI6MS4wLCJMaW5lVHlwZSI6MCwiUGFyZW50U3R5bGUiOnsiJHJlZiI6IjU1In19LCJJc0JlbG93VGltZWJhbmQiOmZhbHNlLCJIaWRlRGF0ZSI6ZmFsc2UsIlNoYXBlU2l6ZSI6MSwiU3BhY2luZyI6MS4wLCJQYWRkaW5nIjp7IiRyZWYiOiI1OCJ9LCJTaGFwZVN0eWxlIjp7IiRpZCI6IjE1OCIsIk1hcmdpbiI6eyIkcmVmIjoiNjAifSwiUGFkZGluZyI6eyIkcmVmIjoiNjEifSwiQmFja2dyb3VuZCI6eyIkaWQiOiIxNTkiLCJDb2xvciI6eyIkaWQiOiIxNjAiLCJBIjoyNTUsIlIiOjE2NSwiRyI6MTY1LCJCIjoxNjV9fSwiSXNWaXNpYmxlIjp0cnVlLCJXaWR0aCI6MTguMCwiSGVpZ2h0IjoyMC4wLCJCb3JkZXJTdHlsZSI6eyIkaWQiOiIxNjEiLCJMaW5lQ29sb3IiOnsiJHJlZiI6IjYzIn0sIkxpbmVXZWlnaHQiOjAuMCwiTGluZVR5cGUiOjAsIlBhcmVudFN0eWxlIjp7IiRyZWYiOiI2MiJ9fSwiUGFyZW50U3R5bGUiOnsiJHJlZiI6IjU5In19LCJUaXRsZVN0eWxlIjp7IiRpZCI6IjE2MiIsIkZvbnRTZXR0aW5ncyI6eyIkaWQiOiIxNjMiLCJGb250U2l6ZSI6MTEsIkZvbnROYW1lIjoiQ2FsaWJyaSIsIklzQm9sZCI6dHJ1ZSwiSXNJdGFsaWMiOmZhbHNlLCJJc1VuZGVybGluZWQiOmZhbHNlLCJQYXJlbnRTdHlsZSI6eyIkcmVmIjoiNjYifX0sIkF1dG9TaXplIjowLCJGb3JlZ3JvdW5kIjp7IiRyZWYiOiI2NyJ9LCJNYXhXaWR0aCI6MjAwLjAsIk1heEhlaWdodCI6IkluZmluaXR5IiwiU21hcnRGb3JlZ3JvdW5kSXNBY3RpdmUiOmZhbHNlLCJIb3Jpem9udGFsQWxpZ25tZW50IjowLCJWZXJ0aWNhbEFsaWdubWVudCI6MCwiU21hcnRGb3JlZ3JvdW5kIjpudWxsLCJNYXJnaW4iOnsiJHJlZiI6IjY5In0sIlBhZGRpbmciOnsiJHJlZiI6IjcwIn0sIkJhY2tncm91bmQiOnsiJHJlZiI6IjcxIn0sIklzVmlzaWJsZSI6dHJ1ZSwiV2lkdGgiOjAuMCwiSGVpZ2h0IjowLjAsIkJvcmRlclN0eWxlIjp7IiRpZCI6IjE2NCIsIkxpbmVDb2xvciI6bnVsbCwiTGluZVdlaWdodCI6MC4wLCJMaW5lVHlwZSI6MCwiUGFyZW50U3R5bGUiOm51bGx9LCJQYXJlbnRTdHlsZSI6eyIkcmVmIjoiNjUifX0sIkRhdGVTdHlsZSI6eyIkaWQiOiIxNjUiLCJGb250U2V0dGluZ3MiOnsiJGlkIjoiMTY2IiwiRm9udFNpemUiOjEwLCJGb250TmFtZSI6IkNhbGlicmkiLCJJc0JvbGQiOmZhbHNlLCJJc0l0YWxpYyI6ZmFsc2UsIklzVW5kZXJsaW5lZCI6ZmFsc2UsIlBhcmVudFN0eWxlIjp7IiRyZWYiOiI3MyJ9fSwiQXV0b1NpemUiOjAsIkZvcmVncm91bmQiOnsiJHJlZiI6Ijc0In0sIk1heFdpZHRoIjoyMDAuMCwiTWF4SGVpZ2h0IjoiSW5maW5pdHkiLCJTbWFydEZvcmVncm91bmRJc0FjdGl2ZSI6ZmFsc2UsIkhvcml6b250YWxBbGlnbm1lbnQiOjAsIlZlcnRpY2FsQWxpZ25tZW50IjowLCJTbWFydEZvcmVncm91bmQiOm51bGwsIk1hcmdpbiI6eyIkcmVmIjoiNzYifSwiUGFkZGluZyI6eyIkcmVmIjoiNzcifSwiQmFja2dyb3VuZCI6eyIkcmVmIjoiNzgifSwiSXNWaXNpYmxlIjp0cnVlLCJXaWR0aCI6MC4wLCJIZWlnaHQiOjAuMCwiQm9yZGVyU3R5bGUiOnsiJGlkIjoiMTY3IiwiTGluZUNvbG9yIjpudWxsLCJMaW5lV2VpZ2h0IjowLjAsIkxpbmVUeXBlIjowLCJQYXJlbnRTdHlsZSI6bnVsbH0sIlBhcmVudFN0eWxlIjp7IiRyZWYiOiI3MiJ9fSwiRGF0ZUZvcm1hdCI6eyIkcmVmIjoiNzkifSwiSXNWaXNpYmxlIjp0cnVlLCJQYXJlbnRTdHlsZSI6eyIkcmVmIjoiNTMifX0sIlBvc2l0aW9uIjp7IlJhdGlvIjowLjEyMDQ4MTQ3OTIyMDkyMDE1LCJJc0N1c3RvbSI6dHJ1ZX0sIklkIjoiOWYxM2U5MDQtNTczOC00ZDkzLTgxZjQtNjkzMTYzYWUxMzZlIiwiSW1wb3J0SWQiOm51bGwsIlRpdGxlIjoiVmV0dGluZ1xyRXZhbHVhdG9ycyBDYWxsOiBEcmFmdCBPcGVyYXRpb25hbCBHdWlkZWxpbmVzIFByZXNlbnRhdGlvbiAiLCJOb3RlIjpudWxsLCJIeXBlcmxpbmsiOm51bGwsIklzQ2hhbmdlZCI6ZmFsc2UsIklzTmV3IjpmYWxzZX0seyIkaWQiOiIxNjgiLCJEYXRlIjoiMjAxNy0wMy0xM1QyMzo1OTo1OS45OTlaIiwiU3R5bGUiOnsiJGlkIjoiMTY5IiwiU2hhcGUiOjIsIkNvbm5lY3Rvck1hcmdpbiI6eyIkcmVmIjoiNTQifSwiQ29ubmVjdG9yU3R5bGUiOnsiJGlkIjoiMTcwIiwiTGluZUNvbG9yIjp7IiRpZCI6IjE3MSIsIiR0eXBlIjoiTkxSRS5Db21tb24uRG9tLlNvbGlkQ29sb3JCcnVzaCwgTkxSRS5Db21tb24iLCJDb2xvciI6eyIkaWQiOiIxNzIiLCJBIjoxMjcsIlIiOjIzNywiRyI6MTI1LCJCIjo0OX19LCJMaW5lV2VpZ2h0IjoxLjAsIkxpbmVUeXBlIjowLCJQYXJlbnRTdHlsZSI6eyIkcmVmIjoiNTUifX0sIklzQmVsb3dUaW1lYmFuZCI6ZmFsc2UsIkhpZGVEYXRlIjpmYWxzZSwiU2hhcGVTaXplIjoxLCJTcGFjaW5nIjoxLjAsIlBhZGRpbmciOnsiJHJlZiI6IjU4In0sIlNoYXBlU3R5bGUiOnsiJGlkIjoiMTczIiwiTWFyZ2luIjp7IiRyZWYiOiI2MCJ9LCJQYWRkaW5nIjp7IiRyZWYiOiI2MSJ9LCJCYWNrZ3JvdW5kIjp7IiRpZCI6IjE3NCIsIkNvbG9yIjp7IiRpZCI6IjE3NSIsIkEiOjI1NSwiUiI6MjM3LCJHIjoxMjUsIkIiOjQ5fX0sIklzVmlzaWJsZSI6dHJ1ZSwiV2lkdGgiOjE4LjAsIkhlaWdodCI6MjAuMCwiQm9yZGVyU3R5bGUiOnsiJGlkIjoiMTc2IiwiTGluZUNvbG9yIjp7IiRyZWYiOiI2MyJ9LCJMaW5lV2VpZ2h0IjowLjAsIkxpbmVUeXBlIjowLCJQYXJlbnRTdHlsZSI6eyIkcmVmIjoiNjIifX0sIlBhcmVudFN0eWxlIjp7IiRyZWYiOiI1OSJ9fSwiVGl0bGVTdHlsZSI6eyIkaWQiOiIxNzciLCJGb250U2V0dGluZ3MiOnsiJGlkIjoiMTc4IiwiRm9udFNpemUiOjExLCJGb250TmFtZSI6IkNhbGlicmkiLCJJc0JvbGQiOnRydWUsIklzSXRhbGljIjpmYWxzZSwiSXNVbmRlcmxpbmVkIjpmYWxzZSwiUGFyZW50U3R5bGUiOnsiJHJlZiI6IjY2In19LCJBdXRvU2l6ZSI6MCwiRm9yZWdyb3VuZCI6eyIkcmVmIjoiNjcifSwiTWF4V2lkdGgiOjIwMC4wLCJNYXhIZWlnaHQiOiJJbmZpbml0eSIsIlNtYXJ0Rm9yZWdyb3VuZElzQWN0aXZlIjpmYWxzZSwiSG9yaXpvbnRhbEFsaWdubWVudCI6MCwiVmVydGljYWxBbGlnbm1lbnQiOjAsIlNtYXJ0Rm9yZWdyb3VuZCI6bnVsbCwiTWFyZ2luIjp7IiRyZWYiOiI2OSJ9LCJQYWRkaW5nIjp7IiRyZWYiOiI3MCJ9LCJCYWNrZ3JvdW5kIjp7IiRyZWYiOiI3MSJ9LCJJc1Zpc2libGUiOnRydWUsIldpZHRoIjowLjAsIkhlaWdodCI6MC4wLCJCb3JkZXJTdHlsZSI6eyIkaWQiOiIxNzkiLCJMaW5lQ29sb3IiOm51bGwsIkxpbmVXZWlnaHQiOjAuMCwiTGluZVR5cGUiOjAsIlBhcmVudFN0eWxlIjpudWxsfSwiUGFyZW50U3R5bGUiOnsiJHJlZiI6IjY1In19LCJEYXRlU3R5bGUiOnsiJGlkIjoiMTgwIiwiRm9udFNldHRpbmdzIjp7IiRpZCI6IjE4MSIsIkZvbnRTaXplIjoxMCwiRm9udE5hbWUiOiJDYWxpYnJpIiwiSXNCb2xkIjpmYWxzZSwiSXNJdGFsaWMiOmZhbHNlLCJJc1VuZGVybGluZWQiOmZhbHNlLCJQYXJlbnRTdHlsZSI6eyIkcmVmIjoiNzMifX0sIkF1dG9TaXplIjowLCJGb3JlZ3JvdW5kIjp7IiRyZWYiOiI3NCJ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4MiIsIkxpbmVDb2xvciI6bnVsbCwiTGluZVdlaWdodCI6MC4wLCJMaW5lVHlwZSI6MCwiUGFyZW50U3R5bGUiOm51bGx9LCJQYXJlbnRTdHlsZSI6eyIkcmVmIjoiNzIifX0sIkRhdGVGb3JtYXQiOnsiJHJlZiI6Ijc5In0sIklzVmlzaWJsZSI6dHJ1ZSwiUGFyZW50U3R5bGUiOnsiJHJlZiI6IjUzIn19LCJQb3NpdGlvbiI6eyJSYXRpbyI6MC4yMTMxODUxNzg0MDM1MDExNSwiSXNDdXN0b20iOnRydWV9LCJJZCI6IjdmMjUzMzU2LTJhZTQtNDAwYi05NGNhLWUzYzQyYTdmNzFmMCIsIkltcG9ydElkIjpudWxsLCJUaXRsZSI6IlZldHRpbmdcclNDIENhbGw6IERyYWZ0IE9wZXJhdGlvbmFsIEd1aWRlbGluZXMgUHJlc2VudGF0aW9uICIsIk5vdGUiOm51bGwsIkh5cGVybGluayI6bnVsbCwiSXNDaGFuZ2VkIjpmYWxzZSwiSXNOZXciOmZhbHNlfSx7IiRpZCI6IjE4MyIsIkRhdGUiOiIyMDE3LTAzLTIxVDIzOjU5OjU5Ljk5OVoiLCJTdHlsZSI6eyIkaWQiOiIxODQiLCJTaGFwZSI6MiwiQ29ubmVjdG9yTWFyZ2luIjp7IiRyZWYiOiI1NCJ9LCJDb25uZWN0b3JTdHlsZSI6eyIkaWQiOiIxODUiLCJMaW5lQ29sb3IiOnsiJGlkIjoiMTg2IiwiJHR5cGUiOiJOTFJFLkNvbW1vbi5Eb20uU29saWRDb2xvckJydXNoLCBOTFJFLkNvbW1vbiIsIkNvbG9yIjp7IiRpZCI6IjE4NyIsIkEiOjEyNywiUiI6MjU1LCJHIjoxOTIsIkIiOjB9fSwiTGluZVdlaWdodCI6MS4wLCJMaW5lVHlwZSI6MCwiUGFyZW50U3R5bGUiOnsiJHJlZiI6IjU1In19LCJJc0JlbG93VGltZWJhbmQiOmZhbHNlLCJIaWRlRGF0ZSI6ZmFsc2UsIlNoYXBlU2l6ZSI6MSwiU3BhY2luZyI6MS4wLCJQYWRkaW5nIjp7IiRyZWYiOiI1OCJ9LCJTaGFwZVN0eWxlIjp7IiRpZCI6IjE4OCIsIk1hcmdpbiI6eyIkcmVmIjoiNjAifSwiUGFkZGluZyI6eyIkcmVmIjoiNjEifSwiQmFja2dyb3VuZCI6eyIkaWQiOiIxODkiLCJDb2xvciI6eyIkaWQiOiIxOTAiLCJBIjoyNTUsIlIiOjI1NSwiRyI6MTkyLCJCIjowfX0sIklzVmlzaWJsZSI6dHJ1ZSwiV2lkdGgiOjE4LjAsIkhlaWdodCI6MjAuMCwiQm9yZGVyU3R5bGUiOnsiJGlkIjoiMTkxIiwiTGluZUNvbG9yIjp7IiRyZWYiOiI2MyJ9LCJMaW5lV2VpZ2h0IjowLjAsIkxpbmVUeXBlIjowLCJQYXJlbnRTdHlsZSI6eyIkcmVmIjoiNjIifX0sIlBhcmVudFN0eWxlIjp7IiRyZWYiOiI1OSJ9fSwiVGl0bGVTdHlsZSI6eyIkaWQiOiIxOTIiLCJGb250U2V0dGluZ3MiOnsiJGlkIjoiMTkzIiwiRm9udFNpemUiOjExLCJGb250TmFtZSI6IkNhbGlicmkiLCJJc0JvbGQiOnRydWUsIklzSXRhbGljIjpmYWxzZSwiSXNVbmRlcmxpbmVkIjpmYWxzZSwiUGFyZW50U3R5bGUiOnsiJHJlZiI6IjY2In19LCJBdXRvU2l6ZSI6MCwiRm9yZWdyb3VuZCI6eyIkcmVmIjoiNjcifSwiTWF4V2lkdGgiOjIwMC4wLCJNYXhIZWlnaHQiOiJJbmZpbml0eSIsIlNtYXJ0Rm9yZWdyb3VuZElzQWN0aXZlIjpmYWxzZSwiSG9yaXpvbnRhbEFsaWdubWVudCI6MCwiVmVydGljYWxBbGlnbm1lbnQiOjAsIlNtYXJ0Rm9yZWdyb3VuZCI6bnVsbCwiTWFyZ2luIjp7IiRyZWYiOiI2OSJ9LCJQYWRkaW5nIjp7IiRyZWYiOiI3MCJ9LCJCYWNrZ3JvdW5kIjp7IiRyZWYiOiI3MSJ9LCJJc1Zpc2libGUiOnRydWUsIldpZHRoIjowLjAsIkhlaWdodCI6MC4wLCJCb3JkZXJTdHlsZSI6eyIkaWQiOiIxOTQiLCJMaW5lQ29sb3IiOm51bGwsIkxpbmVXZWlnaHQiOjAuMCwiTGluZVR5cGUiOjAsIlBhcmVudFN0eWxlIjpudWxsfSwiUGFyZW50U3R5bGUiOnsiJHJlZiI6IjY1In19LCJEYXRlU3R5bGUiOnsiJGlkIjoiMTk1IiwiRm9udFNldHRpbmdzIjp7IiRpZCI6IjE5NiIsIkZvbnRTaXplIjoxMCwiRm9udE5hbWUiOiJDYWxpYnJpIiwiSXNCb2xkIjpmYWxzZSwiSXNJdGFsaWMiOmZhbHNlLCJJc1VuZGVybGluZWQiOmZhbHNlLCJQYXJlbnRTdHlsZSI6eyIkcmVmIjoiNzMifX0sIkF1dG9TaXplIjowLCJGb3JlZ3JvdW5kIjp7IiRyZWYiOiI3NCJ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5NyIsIkxpbmVDb2xvciI6bnVsbCwiTGluZVdlaWdodCI6MC4wLCJMaW5lVHlwZSI6MCwiUGFyZW50U3R5bGUiOm51bGx9LCJQYXJlbnRTdHlsZSI6eyIkcmVmIjoiNzIifX0sIkRhdGVGb3JtYXQiOnsiJHJlZiI6Ijc5In0sIklzVmlzaWJsZSI6dHJ1ZSwiUGFyZW50U3R5bGUiOnsiJHJlZiI6IjUzIn19LCJQb3NpdGlvbiI6eyJSYXRpbyI6MC4xMjA0ODE0NzkyMjA5MjAxNSwiSXNDdXN0b20iOnRydWV9LCJJZCI6Ijk2MmE3ODRiLWE2NjctNGU1MS1iZGIwLTJkMzM2MWYyMDg1NiIsIkltcG9ydElkIjpudWxsLCJUaXRsZSI6IlxyVmV0dGluZ1xyRXZhbHVhdG9ycyBDYWxsOiBEcmFmdCBPcGVyYXRpb25hbCBHdWlkZWxpbmVzIFByZXNlbnRhdGlvbiBGb2xsb3ctVXAiLCJOb3RlIjpudWxsLCJIeXBlcmxpbmsiOm51bGwsIklzQ2hhbmdlZCI6ZmFsc2UsIklzTmV3IjpmYWxzZX0seyIkaWQiOiIxOTgiLCJEYXRlIjoiMjAxNy0wNC0xN1QyMzo1OTo1OS45OTlaIiwiU3R5bGUiOnsiJGlkIjoiMTk5IiwiU2hhcGUiOjIsIkNvbm5lY3Rvck1hcmdpbiI6eyIkcmVmIjoiNTQifSwiQ29ubmVjdG9yU3R5bGUiOnsiJGlkIjoiMjAwIiwiTGluZUNvbG9yIjp7IiRpZCI6IjIwMSIsIiR0eXBlIjoiTkxSRS5Db21tb24uRG9tLlNvbGlkQ29sb3JCcnVzaCwgTkxSRS5Db21tb24iLCJDb2xvciI6eyIkaWQiOiIyMDIiLCJBIjoxMjcsIlIiOjY4LCJHIjoxMTQsIkIiOjE5Nn19LCJMaW5lV2VpZ2h0IjoxLjAsIkxpbmVUeXBlIjowLCJQYXJlbnRTdHlsZSI6eyIkcmVmIjoiNTUifX0sIklzQmVsb3dUaW1lYmFuZCI6ZmFsc2UsIkhpZGVEYXRlIjpmYWxzZSwiU2hhcGVTaXplIjoxLCJTcGFjaW5nIjoxLjAsIlBhZGRpbmciOnsiJHJlZiI6IjU4In0sIlNoYXBlU3R5bGUiOnsiJGlkIjoiMjAzIiwiTWFyZ2luIjp7IiRyZWYiOiI2MCJ9LCJQYWRkaW5nIjp7IiRyZWYiOiI2MSJ9LCJCYWNrZ3JvdW5kIjp7IiRpZCI6IjIwNCIsIkNvbG9yIjp7IiRpZCI6IjIwNSIsIkEiOjI1NSwiUiI6NjgsIkciOjExNCwiQiI6MTk2fX0sIklzVmlzaWJsZSI6dHJ1ZSwiV2lkdGgiOjE4LjAsIkhlaWdodCI6MjAuMCwiQm9yZGVyU3R5bGUiOnsiJGlkIjoiMjA2IiwiTGluZUNvbG9yIjp7IiRyZWYiOiI2MyJ9LCJMaW5lV2VpZ2h0IjowLjAsIkxpbmVUeXBlIjowLCJQYXJlbnRTdHlsZSI6eyIkcmVmIjoiNjIifX0sIlBhcmVudFN0eWxlIjp7IiRyZWYiOiI1OSJ9fSwiVGl0bGVTdHlsZSI6eyIkaWQiOiIyMDciLCJGb250U2V0dGluZ3MiOnsiJGlkIjoiMjA4IiwiRm9udFNpemUiOjExLCJGb250TmFtZSI6IkNhbGlicmkiLCJJc0JvbGQiOnRydWUsIklzSXRhbGljIjpmYWxzZSwiSXNVbmRlcmxpbmVkIjpmYWxzZSwiUGFyZW50U3R5bGUiOnsiJHJlZiI6IjY2In19LCJBdXRvU2l6ZSI6MiwiRm9yZWdyb3VuZCI6eyIkcmVmIjoiNjcifSwiTWF4V2lkdGgiOjE1MS4wLCJNYXhIZWlnaHQiOiJJbmZpbml0eSIsIlNtYXJ0Rm9yZWdyb3VuZElzQWN0aXZlIjpmYWxzZSwiSG9yaXpvbnRhbEFsaWdubWVudCI6MCwiVmVydGljYWxBbGlnbm1lbnQiOjAsIlNtYXJ0Rm9yZWdyb3VuZCI6bnVsbCwiTWFyZ2luIjp7IiRyZWYiOiI2OSJ9LCJQYWRkaW5nIjp7IiRyZWYiOiI3MCJ9LCJCYWNrZ3JvdW5kIjp7IiRyZWYiOiI3MSJ9LCJJc1Zpc2libGUiOnRydWUsIldpZHRoIjowLjAsIkhlaWdodCI6MC4wLCJCb3JkZXJTdHlsZSI6eyIkaWQiOiIyMDkiLCJMaW5lQ29sb3IiOm51bGwsIkxpbmVXZWlnaHQiOjAuMCwiTGluZVR5cGUiOjAsIlBhcmVudFN0eWxlIjpudWxsfSwiUGFyZW50U3R5bGUiOnsiJHJlZiI6IjY1In19LCJEYXRlU3R5bGUiOnsiJGlkIjoiMjEwIiwiRm9udFNldHRpbmdzIjp7IiRpZCI6IjIxMSIsIkZvbnRTaXplIjoxMCwiRm9udE5hbWUiOiJDYWxpYnJpIiwiSXNCb2xkIjpmYWxzZSwiSXNJdGFsaWMiOmZhbHNlLCJJc1VuZGVybGluZWQiOmZhbHNlLCJQYXJlbnRTdHlsZSI6eyIkcmVmIjoiNzMifX0sIkF1dG9TaXplIjowLCJGb3JlZ3JvdW5kIjp7IiRyZWYiOiI3NCJ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IxMiIsIkxpbmVDb2xvciI6bnVsbCwiTGluZVdlaWdodCI6MC4wLCJMaW5lVHlwZSI6MCwiUGFyZW50U3R5bGUiOm51bGx9LCJQYXJlbnRTdHlsZSI6eyIkcmVmIjoiNzIifX0sIkRhdGVGb3JtYXQiOnsiJHJlZiI6Ijc5In0sIklzVmlzaWJsZSI6dHJ1ZSwiUGFyZW50U3R5bGUiOnsiJHJlZiI6IjUzIn19LCJQb3NpdGlvbiI6eyJSYXRpbyI6MC4xNDUzNDU2MTk4NjA5OTA1NywiSXNDdXN0b20iOnRydWV9LCJJZCI6IjU5ZmRjOTFlLWZjMTctNGE2Mi05ZThiLWI0MDc3MzhhNmIxOCIsIkltcG9ydElkIjpudWxsLCJUaXRsZSI6IlNDIEYyRiBNZWV0aW5nOiBQcmVzZW50IERyYWZ0IE9wZXJhdGlvbmFsIEd1aWRlbGluZXMgYW5kIFBpbG90IFN0dWR5ICIsIk5vdGUiOm51bGwsIkh5cGVybGluayI6bnVsbCwiSXNDaGFuZ2VkIjpmYWxzZSwiSXNOZXciOmZhbHNlfV0sIlRhc2tzIjpbeyIkaWQiOiIyMTMiLCJHcm91cE5hbWUiOm51bGwsIlN0YXJ0RGF0ZSI6IjIwMTctMDMtMTNUMDA6MDA6MDBaIiwiRW5kRGF0ZSI6IjIwMTctMDQtMDNUMjM6NTk6NTkuOTk5WiIsIlBlcmNlbnRhZ2VDb21wbGV0ZSI6bnVsbCwiU3R5bGUiOnsiJGlkIjoiMjE0IiwiU2hhcGUiOjAsIlNoYXBlVGhpY2tuZXNzIjoxLCJEdXJhdGlvbkZvcm1hdCI6MCwiSW5jbHVkZU5vbldvcmtpbmdEYXlzSW5EdXJhdGlvbiI6ZmFsc2UsIlBlcmNlbnRhZ2VDb21wbGV0ZVN0eWxlIjp7IiRpZCI6IjIxNSIsIkZvbnRTZXR0aW5ncyI6eyIkaWQiOiIyMTYiLCJGb250U2l6ZSI6MTAsIkZvbnROYW1lIjoiQ2FsaWJyaSIsIklzQm9sZCI6ZmFsc2UsIklzSXRhbGljIjpmYWxzZSwiSXNVbmRlcmxpbmVkIjpmYWxzZSwiUGFyZW50U3R5bGUiOnsiJHJlZiI6IjgyIn19LCJBdXRvU2l6ZSI6MCwiRm9yZWdyb3VuZCI6eyIkcmVmIjoiODMifSwiTWF4V2lkdGgiOjIwMC4wLCJNYXhIZWlnaHQiOiJJbmZpbml0eSIsIlNtYXJ0Rm9yZWdyb3VuZElzQWN0aXZlIjpmYWxzZSwiSG9yaXpvbnRhbEFsaWdubWVudCI6MCwiVmVydGljYWxBbGlnbm1lbnQiOjAsIlNtYXJ0Rm9yZWdyb3VuZCI6bnVsbCwiTWFyZ2luIjp7IiRyZWYiOiI4NSJ9LCJQYWRkaW5nIjp7IiRyZWYiOiI4NiJ9LCJCYWNrZ3JvdW5kIjp7IiRyZWYiOiI4NyJ9LCJJc1Zpc2libGUiOnRydWUsIldpZHRoIjowLjAsIkhlaWdodCI6MC4wLCJCb3JkZXJTdHlsZSI6eyIkaWQiOiIyMTciLCJMaW5lQ29sb3IiOm51bGwsIkxpbmVXZWlnaHQiOjAuMCwiTGluZVR5cGUiOjAsIlBhcmVudFN0eWxlIjpudWxsfSwiUGFyZW50U3R5bGUiOnsiJHJlZiI6IjgxIn19LCJEdXJhdGlvblN0eWxlIjp7IiRpZCI6IjIxOCIsIkZvbnRTZXR0aW5ncyI6eyIkaWQiOiIyMTkiLCJGb250U2l6ZSI6MTAsIkZvbnROYW1lIjoiQ2FsaWJyaSIsIklzQm9sZCI6ZmFsc2UsIklzSXRhbGljIjpmYWxzZSwiSXNVbmRlcmxpbmVkIjpmYWxzZSwiUGFyZW50U3R5bGUiOnsiJHJlZiI6Ijg5In19LCJBdXRvU2l6ZSI6MCwiRm9yZWdyb3VuZCI6eyIkcmVmIjoiOTAifSwiTWF4V2lkdGgiOjIwMC4wLCJNYXhIZWlnaHQiOiJJbmZpbml0eSIsIlNtYXJ0Rm9yZWdyb3VuZElzQWN0aXZlIjpmYWxzZSwiSG9yaXpvbnRhbEFsaWdubWVudCI6MCwiVmVydGljYWxBbGlnbm1lbnQiOjAsIlNtYXJ0Rm9yZWdyb3VuZCI6bnVsbCwiTWFyZ2luIjp7IiRyZWYiOiI5MiJ9LCJQYWRkaW5nIjp7IiRyZWYiOiI5MyJ9LCJCYWNrZ3JvdW5kIjp7IiRyZWYiOiI5NCJ9LCJJc1Zpc2libGUiOnRydWUsIldpZHRoIjowLjAsIkhlaWdodCI6MC4wLCJCb3JkZXJTdHlsZSI6eyIkaWQiOiIyMjAiLCJMaW5lQ29sb3IiOm51bGwsIkxpbmVXZWlnaHQiOjAuMCwiTGluZVR5cGUiOjAsIlBhcmVudFN0eWxlIjpudWxsfSwiUGFyZW50U3R5bGUiOnsiJHJlZiI6Ijg4In19LCJIb3Jpem9udGFsQ29ubmVjdG9yU3R5bGUiOnsiJGlkIjoiMjIxIiwiTGluZUNvbG9yIjp7IiRyZWYiOiI5NiJ9LCJMaW5lV2VpZ2h0IjoxLjAsIkxpbmVUeXBlIjowLCJQYXJlbnRTdHlsZSI6eyIkcmVmIjoiOTUifX0sIlZlcnRpY2FsQ29ubmVjdG9yU3R5bGUiOnsiJGlkIjoiMjIyIiwiTGluZUNvbG9yIjp7IiRyZWYiOiI5OSJ9LCJMaW5lV2VpZ2h0IjowLjAsIkxpbmVUeXBlIjowLCJQYXJlbnRTdHlsZSI6eyIkcmVmIjoiOTgifX0sIk1hcmdpbiI6bnVsbCwiU3RhcnREYXRlUG9zaXRpb24iOjQsIkVuZERhdGVQb3NpdGlvbiI6NCwiVGl0bGVQb3NpdGlvbiI6NSwiRHVyYXRpb25Qb3NpdGlvbiI6NiwiUGVyY2VudGFnZUNvbXBsZXRlZFBvc2l0aW9uIjo2LCJTcGFjaW5nIjo1LCJJc0JlbG93VGltZWJhbmQiOnRydWUsIlBlcmNlbnRhZ2VDb21wbGV0ZVNoYXBlT3BhY2l0eSI6MzUsIlNoYXBlU3R5bGUiOnsiJGlkIjoiMjIzIiwiTWFyZ2luIjp7IiRyZWYiOiIxMDIifSwiUGFkZGluZyI6eyIkcmVmIjoiMTAzIn0sIkJhY2tncm91bmQiOnsiJGlkIjoiMjI0IiwiQ29sb3IiOnsiJGlkIjoiMjI1IiwiQSI6MjU1LCJSIjowLCJHIjoxMTQsIkIiOjE4OH19LCJJc1Zpc2libGUiOnRydWUsIldpZHRoIjowLjAsIkhlaWdodCI6MTYuMCwiQm9yZGVyU3R5bGUiOnsiJGlkIjoiMjI2IiwiTGluZUNvbG9yIjp7IiRyZWYiOiIxMDUifSwiTGluZVdlaWdodCI6MC4wLCJMaW5lVHlwZSI6MCwiUGFyZW50U3R5bGUiOnsiJHJlZiI6IjEwNCJ9fSwiUGFyZW50U3R5bGUiOnsiJHJlZiI6IjEwMSJ9fSwiVGl0bGVTdHlsZSI6eyIkaWQiOiIyMjciLCJGb250U2V0dGluZ3MiOnsiJGlkIjoiMjI4IiwiRm9udFNpemUiOjExLCJGb250TmFtZSI6IkNhbGlicmkiLCJJc0JvbGQiOnRydWUsIklzSXRhbGljIjpmYWxzZSwiSXNVbmRlcmxpbmVkIjpmYWxzZSwiUGFyZW50U3R5bGUiOnsiJHJlZiI6IjEwOCJ9fSwiQXV0b1NpemUiOjAsIkZvcmVncm91bmQiOnsiJHJlZiI6IjEwOSJ9LCJNYXhXaWR0aCI6NzIwLjAsIk1heEhlaWdodCI6IkluZmluaXR5IiwiU21hcnRGb3JlZ3JvdW5kSXNBY3RpdmUiOmZhbHNlLCJIb3Jpem9udGFsQWxpZ25tZW50IjowLCJWZXJ0aWNhbEFsaWdubWVudCI6MCwiU21hcnRGb3JlZ3JvdW5kIjpudWxsLCJNYXJnaW4iOnsiJHJlZiI6IjExMSJ9LCJQYWRkaW5nIjp7IiRyZWYiOiIxMTIifSwiQmFja2dyb3VuZCI6eyIkcmVmIjoiMTEzIn0sIklzVmlzaWJsZSI6dHJ1ZSwiV2lkdGgiOjAuMCwiSGVpZ2h0IjowLjAsIkJvcmRlclN0eWxlIjp7IiRpZCI6IjIyOSIsIkxpbmVDb2xvciI6bnVsbCwiTGluZVdlaWdodCI6MC4wLCJMaW5lVHlwZSI6MCwiUGFyZW50U3R5bGUiOm51bGx9LCJQYXJlbnRTdHlsZSI6eyIkcmVmIjoiMTA3In19LCJEYXRlU3R5bGUiOnsiJGlkIjoiMjMwIiwiRm9udFNldHRpbmdzIjp7IiRpZCI6IjIzMSIsIkZvbnRTaXplIjoxMCwiRm9udE5hbWUiOiJDYWxpYnJpIiwiSXNCb2xkIjpmYWxzZSwiSXNJdGFsaWMiOmZhbHNlLCJJc1VuZGVybGluZWQiOmZhbHNlLCJQYXJlbnRTdHlsZSI6eyIkcmVmIjoiMTE1In19LCJBdXRvU2l6ZSI6MCwiRm9yZWdyb3VuZCI6eyIkcmVmIjoiMTE2In0sIk1heFdpZHRoIjoyMDAuMCwiTWF4SGVpZ2h0IjoiSW5maW5pdHkiLCJTbWFydEZvcmVncm91bmRJc0FjdGl2ZSI6ZmFsc2UsIkhvcml6b250YWxBbGlnbm1lbnQiOjAsIlZlcnRpY2FsQWxpZ25tZW50IjowLCJTbWFydEZvcmVncm91bmQiOm51bGwsIk1hcmdpbiI6eyIkcmVmIjoiMTE4In0sIlBhZGRpbmciOnsiJHJlZiI6IjExOSJ9LCJCYWNrZ3JvdW5kIjp7IiRyZWYiOiIxMjAifSwiSXNWaXNpYmxlIjp0cnVlLCJXaWR0aCI6MC4wLCJIZWlnaHQiOjAuMCwiQm9yZGVyU3R5bGUiOnsiJGlkIjoiMjMyIiwiTGluZUNvbG9yIjpudWxsLCJMaW5lV2VpZ2h0IjowLjAsIkxpbmVUeXBlIjowLCJQYXJlbnRTdHlsZSI6bnVsbH0sIlBhcmVudFN0eWxlIjp7IiRyZWYiOiIxMTQifX0sIkRhdGVGb3JtYXQiOnsiJHJlZiI6IjEyMSJ9LCJJc1Zpc2libGUiOnRydWUsIlBhcmVudFN0eWxlIjp7IiRyZWYiOiI4MCJ9fSwiSW5kZXgiOjEsIklkIjoiZDY1MDNmZmEtOGY0YS00ZjJmLTg4M2EtZmEyMThlYjI2MTg4IiwiSW1wb3J0SWQiOm51bGwsIlRpdGxlIjoiUG9kIERpc2N1c3Npb25zICIsIk5vdGUiOm51bGwsIkh5cGVybGluayI6bnVsbCwiSXNDaGFuZ2VkIjpmYWxzZSwiSXNOZXciOmZhbHNlfV0sIk1zUHJvamVjdEl0ZW1zVHJlZSI6eyIkaWQiOiIyMzMiLCJSb290Ijp7IkltcG9ydElkIjpudWxsLCJJc0ltcG9ydGVkIjpmYWxzZSwiQ2hpbGRyZW4iOltdfX0sIk1ldGFkYXRhIjp7IiRpZCI6IjIzNCJ9LCJTZXR0aW5ncyI6eyIkaWQiOiIyMzUiLCJJbXBhT3B0aW9ucyI6eyIkaWQiOiIyMzYiLCJMZWZ0VG9SaWdodCI6ZmFsc2UsIlBheWxvYWRPcHRpb25zIjoyfSwiVXNlQ29tcHJlc3Npb24iOmZhbHNlLCJDb21wcmVzaW9uUGVyY2VudGFnZSI6MC4wLCJJbmFjdGl2ZUludGVydmFsV2lkdGhUaHJlc2hvbGQiOjAuMCwiSW5hY3RpdmVJbnRlcnZhbFdpZHRoIjowLjAsIlNwbGl0VGFza3MiOmZhbHNlLCJVc2VDbHVzdGVyIjpmYWxzZSwiRXBzaWxvbiI6MC4wLCJNaW5Qb2ludHNUb0Zvcm1BQ2x1c3RlciI6MCwiR2VuZXJhdGVJbnZpc2libGVTaGFwZXMiOmZhbHNlLCJTbWFydFRpbWVsaW5lVGFza1BlcmNlbnRhZ2VGaXQiOmZhbHNlfSwiSXNOZXciOnRydWUsIkltcG9ydFR5cGUiOjAsIkZpbGVQYXRoIjpudWxsLCJUaW1lbGluZUltcG9ydGVkIjpmYWxzZSwiVGltZWxpbmVJbXBvcnRlZEZyb21FeGNlbCI6ZmFsc2V9"/>
  <p:tag name="__MASTER" val="__part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908fd1-2b2c-4265-93f1-d18c992aa0f3">
      <Terms xmlns="http://schemas.microsoft.com/office/infopath/2007/PartnerControls"/>
    </lcf76f155ced4ddcb4097134ff3c332f>
    <TaxCatchAll xmlns="76af6c80-5b1b-4b8e-b23c-aa5e93f95a4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ADB012F4FEF843B6B94665AFDABF30" ma:contentTypeVersion="19" ma:contentTypeDescription="Create a new document." ma:contentTypeScope="" ma:versionID="01ed288ab766a4b32a4c70a9b18a82b9">
  <xsd:schema xmlns:xsd="http://www.w3.org/2001/XMLSchema" xmlns:xs="http://www.w3.org/2001/XMLSchema" xmlns:p="http://schemas.microsoft.com/office/2006/metadata/properties" xmlns:ns2="a3908fd1-2b2c-4265-93f1-d18c992aa0f3" xmlns:ns3="76af6c80-5b1b-4b8e-b23c-aa5e93f95a46" targetNamespace="http://schemas.microsoft.com/office/2006/metadata/properties" ma:root="true" ma:fieldsID="46f541c6f8e2f804708671c9c96c9080" ns2:_="" ns3:_="">
    <xsd:import namespace="a3908fd1-2b2c-4265-93f1-d18c992aa0f3"/>
    <xsd:import namespace="76af6c80-5b1b-4b8e-b23c-aa5e93f95a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3:TaxCatchAll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08fd1-2b2c-4265-93f1-d18c992aa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8ce9f98e-9ad5-43de-b59a-72d7e946aa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af6c80-5b1b-4b8e-b23c-aa5e93f95a4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3" nillable="true" ma:displayName="Taxonomy Catch All Column" ma:hidden="true" ma:list="{0f5eb582-d4b9-44dc-a210-fc041871c1ee}" ma:internalName="TaxCatchAll" ma:showField="CatchAllData" ma:web="76af6c80-5b1b-4b8e-b23c-aa5e93f95a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6B1916-CE94-412F-ACCF-1131373B9B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7193CD-BB9A-4E33-A3FA-A5406C896C88}">
  <ds:schemaRefs>
    <ds:schemaRef ds:uri="http://schemas.microsoft.com/office/2006/metadata/properties"/>
    <ds:schemaRef ds:uri="http://schemas.microsoft.com/office/infopath/2007/PartnerControls"/>
    <ds:schemaRef ds:uri="a3908fd1-2b2c-4265-93f1-d18c992aa0f3"/>
    <ds:schemaRef ds:uri="76af6c80-5b1b-4b8e-b23c-aa5e93f95a46"/>
  </ds:schemaRefs>
</ds:datastoreItem>
</file>

<file path=customXml/itemProps3.xml><?xml version="1.0" encoding="utf-8"?>
<ds:datastoreItem xmlns:ds="http://schemas.openxmlformats.org/officeDocument/2006/customXml" ds:itemID="{2CFA5E3A-53B5-47AF-B616-D498B5FE7F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908fd1-2b2c-4265-93f1-d18c992aa0f3"/>
    <ds:schemaRef ds:uri="76af6c80-5b1b-4b8e-b23c-aa5e93f95a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4b77578-9773-42d5-8507-251ca2dc2b06}" enabled="0" method="" siteId="{14b77578-9773-42d5-8507-251ca2dc2b06}" removed="1"/>
  <clbl:label id="{7d2fdb41-339c-4257-87f2-a665730b31fc}" enabled="0" method="" siteId="{7d2fdb41-339c-4257-87f2-a665730b31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8798</TotalTime>
  <Words>929</Words>
  <Application>Microsoft Office PowerPoint</Application>
  <PresentationFormat>Widescreen</PresentationFormat>
  <Paragraphs>131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Courier New</vt:lpstr>
      <vt:lpstr>MV Boli</vt:lpstr>
      <vt:lpstr>Open Sans</vt:lpstr>
      <vt:lpstr>System Font Regular</vt:lpstr>
      <vt:lpstr>Office Theme</vt:lpstr>
      <vt:lpstr>NIH Updates:  Tobacco Regulatory Science Program (TRSP)  </vt:lpstr>
      <vt:lpstr>PowerPoint Presentation</vt:lpstr>
      <vt:lpstr>Tobacco Regulatory Science Program (TRSP)</vt:lpstr>
      <vt:lpstr>TRSP Portfolio </vt:lpstr>
      <vt:lpstr>PowerPoint Presentation</vt:lpstr>
      <vt:lpstr>PowerPoint Presentation</vt:lpstr>
      <vt:lpstr>RFA-OD-25-008: Tobacco Regulatory Science Small Grant Program for New Investigators (R03)</vt:lpstr>
      <vt:lpstr>Letters of Intent No Longer Accepted (NOT-OD-26-019)</vt:lpstr>
      <vt:lpstr>Preapplication Consultation is Strongly Encouraged (NOT-OD-26-045)</vt:lpstr>
      <vt:lpstr>FORECAST - RFA-OD-26-006: High-Priority Research in Tobacco Regulatory Science (R01)</vt:lpstr>
      <vt:lpstr>PowerPoint Presentation</vt:lpstr>
      <vt:lpstr>PowerPoint Presentation</vt:lpstr>
      <vt:lpstr>TRSP-Relevant Resources </vt:lpstr>
    </vt:vector>
  </TitlesOfParts>
  <Company>NIH - Office of the Director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Wanke, Kay (NIH/OD) [E]</dc:creator>
  <cp:lastModifiedBy>Wanke, Kay (NIH/OD) [E]</cp:lastModifiedBy>
  <cp:revision>23</cp:revision>
  <dcterms:created xsi:type="dcterms:W3CDTF">2026-02-23T05:37:33Z</dcterms:created>
  <dcterms:modified xsi:type="dcterms:W3CDTF">2026-03-09T15:44:21Z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0x01010041ADB012F4FEF843B6B94665AFDABF30</vt:lpwstr>
  </property>
  <property fmtid="{D5CDD505-2E9C-101B-9397-08002B2CF9AE}" pid="3" name="MediaServiceImageTags">
    <vt:lpwstr/>
  </property>
</Properties>
</file>