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  <p:sldMasterId id="2147483674" r:id="rId5"/>
  </p:sldMasterIdLst>
  <p:notesMasterIdLst>
    <p:notesMasterId r:id="rId17"/>
  </p:notesMasterIdLst>
  <p:handoutMasterIdLst>
    <p:handoutMasterId r:id="rId18"/>
  </p:handoutMasterIdLst>
  <p:sldIdLst>
    <p:sldId id="6723" r:id="rId6"/>
    <p:sldId id="2147483634" r:id="rId7"/>
    <p:sldId id="2147377204" r:id="rId8"/>
    <p:sldId id="6789" r:id="rId9"/>
    <p:sldId id="2145706108" r:id="rId10"/>
    <p:sldId id="271" r:id="rId11"/>
    <p:sldId id="2145706117" r:id="rId12"/>
    <p:sldId id="2147483632" r:id="rId13"/>
    <p:sldId id="2145706130" r:id="rId14"/>
    <p:sldId id="564" r:id="rId15"/>
    <p:sldId id="214570612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688AF0A-FEB5-7D40-C262-217F55D1E47B}" name="NIDA" initials="RT" userId="NIDA" providerId="None"/>
  <p188:author id="{26E3C6D3-3D3F-18F6-1E05-E986C16DEFEE}" name="Herrmann, Evan (NIH/NIDA) [E]" initials="EH" userId="S::herrmannes@nih.gov::6f7034d3-d7c1-4bf8-84ef-32fc80330804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nah Lubin" initials="LL" lastIdx="1" clrIdx="0">
    <p:extLst>
      <p:ext uri="{19B8F6BF-5375-455C-9EA6-DF929625EA0E}">
        <p15:presenceInfo xmlns:p15="http://schemas.microsoft.com/office/powerpoint/2012/main" userId="S::llubin@iqsolutions.com::a4b306ca-b6f3-4c52-99d4-d7d2029a4096" providerId="AD"/>
      </p:ext>
    </p:extLst>
  </p:cmAuthor>
  <p:cmAuthor id="2" name="Kristin Blank" initials="KB" lastIdx="7" clrIdx="1">
    <p:extLst>
      <p:ext uri="{19B8F6BF-5375-455C-9EA6-DF929625EA0E}">
        <p15:presenceInfo xmlns:p15="http://schemas.microsoft.com/office/powerpoint/2012/main" userId="S::kblank@iqsolutions.com::1ee23e18-ba06-4cdf-b88b-cf8cd766815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494"/>
    <a:srgbClr val="20558A"/>
    <a:srgbClr val="C0143C"/>
    <a:srgbClr val="ABDBFF"/>
    <a:srgbClr val="FBD9E1"/>
    <a:srgbClr val="EBECED"/>
    <a:srgbClr val="636569"/>
    <a:srgbClr val="E1C0EE"/>
    <a:srgbClr val="571E6F"/>
    <a:srgbClr val="DDF2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97" autoAdjust="0"/>
    <p:restoredTop sz="80622" autoAdjust="0"/>
  </p:normalViewPr>
  <p:slideViewPr>
    <p:cSldViewPr snapToGrid="0" snapToObjects="1">
      <p:cViewPr varScale="1">
        <p:scale>
          <a:sx n="69" d="100"/>
          <a:sy n="69" d="100"/>
        </p:scale>
        <p:origin x="876" y="60"/>
      </p:cViewPr>
      <p:guideLst/>
    </p:cSldViewPr>
  </p:slideViewPr>
  <p:outlineViewPr>
    <p:cViewPr>
      <p:scale>
        <a:sx n="33" d="100"/>
        <a:sy n="33" d="100"/>
      </p:scale>
      <p:origin x="0" y="-193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30" d="100"/>
        <a:sy n="130" d="100"/>
      </p:scale>
      <p:origin x="0" y="-2994"/>
    </p:cViewPr>
  </p:sorterViewPr>
  <p:notesViewPr>
    <p:cSldViewPr snapToGrid="0" snapToObjects="1">
      <p:cViewPr varScale="1">
        <p:scale>
          <a:sx n="55" d="100"/>
          <a:sy n="55" d="100"/>
        </p:scale>
        <p:origin x="288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27153361679681E-2"/>
          <c:y val="0.12289383697243428"/>
          <c:w val="0.89616776599161518"/>
          <c:h val="0.7211621475674776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NIH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Sheet1!$B$2:$B$7</c:f>
              <c:numCache>
                <c:formatCode>#,##0_);\(#,##0\)</c:formatCode>
                <c:ptCount val="6"/>
                <c:pt idx="0">
                  <c:v>320</c:v>
                </c:pt>
                <c:pt idx="1">
                  <c:v>320</c:v>
                </c:pt>
                <c:pt idx="2">
                  <c:v>316</c:v>
                </c:pt>
                <c:pt idx="3">
                  <c:v>315</c:v>
                </c:pt>
                <c:pt idx="4">
                  <c:v>315</c:v>
                </c:pt>
                <c:pt idx="5">
                  <c:v>317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E0-4176-BF9C-16D700E42F5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FDA CTP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Sheet1!$C$2:$C$7</c:f>
              <c:numCache>
                <c:formatCode>#,##0_);\(#,##0\)</c:formatCode>
                <c:ptCount val="6"/>
                <c:pt idx="0">
                  <c:v>147</c:v>
                </c:pt>
                <c:pt idx="1">
                  <c:v>149</c:v>
                </c:pt>
                <c:pt idx="2">
                  <c:v>169</c:v>
                </c:pt>
                <c:pt idx="3">
                  <c:v>113</c:v>
                </c:pt>
                <c:pt idx="4">
                  <c:v>114</c:v>
                </c:pt>
                <c:pt idx="5">
                  <c:v>110.97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BE0-4176-BF9C-16D700E42F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59614144"/>
        <c:axId val="1359616064"/>
      </c:barChart>
      <c:catAx>
        <c:axId val="1359614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59616064"/>
        <c:crosses val="autoZero"/>
        <c:auto val="1"/>
        <c:lblAlgn val="ctr"/>
        <c:lblOffset val="100"/>
        <c:noMultiLvlLbl val="0"/>
      </c:catAx>
      <c:valAx>
        <c:axId val="135961606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dirty="0"/>
                  <a:t>Dollars in Millions</a:t>
                </a:r>
              </a:p>
            </c:rich>
          </c:tx>
          <c:layout>
            <c:manualLayout>
              <c:xMode val="edge"/>
              <c:yMode val="edge"/>
              <c:x val="1.5056781321189355E-3"/>
              <c:y val="0.325021593356390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59614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9663819759198204"/>
          <c:y val="3.4480260475577874E-2"/>
          <c:w val="0.17312249762657836"/>
          <c:h val="5.826808212465073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371527106603073"/>
          <c:y val="0.14084024811286208"/>
          <c:w val="0.84149607043287977"/>
          <c:h val="0.5978068753598591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Any Nicotine 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</c:numCache>
            </c:num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25.6</c:v>
                </c:pt>
                <c:pt idx="1">
                  <c:v>32.5</c:v>
                </c:pt>
                <c:pt idx="2">
                  <c:v>33.6</c:v>
                </c:pt>
                <c:pt idx="4">
                  <c:v>24.6</c:v>
                </c:pt>
                <c:pt idx="5">
                  <c:v>24.8</c:v>
                </c:pt>
                <c:pt idx="6">
                  <c:v>19.5</c:v>
                </c:pt>
                <c:pt idx="7">
                  <c:v>17</c:v>
                </c:pt>
                <c:pt idx="8">
                  <c:v>21.8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3F9-4DFB-8C2D-0CA26FC29884}"/>
            </c:ext>
          </c:extLst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Vaping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0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709-4B99-B2DA-DA374D65DCE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</c:numCache>
            </c:numRef>
          </c:cat>
          <c:val>
            <c:numRef>
              <c:f>Sheet1!$D$2:$D$10</c:f>
              <c:numCache>
                <c:formatCode>General</c:formatCode>
                <c:ptCount val="9"/>
                <c:pt idx="0">
                  <c:v>11</c:v>
                </c:pt>
                <c:pt idx="1">
                  <c:v>20.9</c:v>
                </c:pt>
                <c:pt idx="2">
                  <c:v>25.5</c:v>
                </c:pt>
                <c:pt idx="3">
                  <c:v>24.7</c:v>
                </c:pt>
                <c:pt idx="4">
                  <c:v>19.600000000000001</c:v>
                </c:pt>
                <c:pt idx="5">
                  <c:v>20.7</c:v>
                </c:pt>
                <c:pt idx="6">
                  <c:v>16.899999999999999</c:v>
                </c:pt>
                <c:pt idx="7">
                  <c:v>15</c:v>
                </c:pt>
                <c:pt idx="8">
                  <c:v>15.7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3F9-4DFB-8C2D-0CA26FC29884}"/>
            </c:ext>
          </c:extLst>
        </c:ser>
        <c:ser>
          <c:idx val="1"/>
          <c:order val="2"/>
          <c:tx>
            <c:strRef>
              <c:f>Sheet1!$C$1</c:f>
              <c:strCache>
                <c:ptCount val="1"/>
                <c:pt idx="0">
                  <c:v>Cigarettes</c:v>
                </c:pt>
              </c:strCache>
            </c:strRef>
          </c:tx>
          <c:spPr>
            <a:ln w="3810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</c:numCache>
            </c:num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9.6999999999999993</c:v>
                </c:pt>
                <c:pt idx="1">
                  <c:v>7.6</c:v>
                </c:pt>
                <c:pt idx="2">
                  <c:v>5.7</c:v>
                </c:pt>
                <c:pt idx="3">
                  <c:v>7.5</c:v>
                </c:pt>
                <c:pt idx="4">
                  <c:v>4.0999999999999996</c:v>
                </c:pt>
                <c:pt idx="5">
                  <c:v>4</c:v>
                </c:pt>
                <c:pt idx="6">
                  <c:v>2.9</c:v>
                </c:pt>
                <c:pt idx="7">
                  <c:v>2.5</c:v>
                </c:pt>
                <c:pt idx="8">
                  <c:v>3.4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3F9-4DFB-8C2D-0CA26FC298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73509648"/>
        <c:axId val="1373500464"/>
      </c:lineChart>
      <c:catAx>
        <c:axId val="137350964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>
                    <a:solidFill>
                      <a:schemeClr val="bg1">
                        <a:lumMod val="50000"/>
                      </a:schemeClr>
                    </a:solidFill>
                  </a:rPr>
                  <a:t>Insufficient data for 2020 Any Nicotine Use data point.</a:t>
                </a:r>
              </a:p>
            </c:rich>
          </c:tx>
          <c:layout>
            <c:manualLayout>
              <c:xMode val="edge"/>
              <c:yMode val="edge"/>
              <c:x val="0.12748273439830435"/>
              <c:y val="0.888412227519410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73500464"/>
        <c:crosses val="autoZero"/>
        <c:auto val="1"/>
        <c:lblAlgn val="ctr"/>
        <c:lblOffset val="100"/>
        <c:noMultiLvlLbl val="0"/>
      </c:catAx>
      <c:valAx>
        <c:axId val="1373500464"/>
        <c:scaling>
          <c:orientation val="minMax"/>
          <c:max val="4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Percent Prevalence</a:t>
                </a:r>
              </a:p>
            </c:rich>
          </c:tx>
          <c:layout>
            <c:manualLayout>
              <c:xMode val="edge"/>
              <c:yMode val="edge"/>
              <c:x val="1.0828664539295069E-2"/>
              <c:y val="0.213419224037930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73509648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621369051235757"/>
          <c:y val="1.3221576586069899E-3"/>
          <c:w val="0.78878071106583791"/>
          <c:h val="0.1051666881665265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0.14242</cdr:x>
      <cdr:y>0.21824</cdr:y>
    </cdr:from>
    <cdr:to>
      <cdr:x>0.19754</cdr:x>
      <cdr:y>0.28966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6ED9CC3C-95B7-7CE5-3F1D-9F56CEA3A96E}"/>
            </a:ext>
          </a:extLst>
        </cdr:cNvPr>
        <cdr:cNvSpPr txBox="1"/>
      </cdr:nvSpPr>
      <cdr:spPr>
        <a:xfrm xmlns:a="http://schemas.openxmlformats.org/drawingml/2006/main">
          <a:off x="1606955" y="1127140"/>
          <a:ext cx="621935" cy="3688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kern="1200" dirty="0"/>
            <a:t>467</a:t>
          </a:r>
        </a:p>
      </cdr:txBody>
    </cdr:sp>
  </cdr:relSizeAnchor>
  <cdr:relSizeAnchor xmlns:cdr="http://schemas.openxmlformats.org/drawingml/2006/chartDrawing">
    <cdr:from>
      <cdr:x>0.28865</cdr:x>
      <cdr:y>0.21783</cdr:y>
    </cdr:from>
    <cdr:to>
      <cdr:x>0.34377</cdr:x>
      <cdr:y>0.28925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D4DC6A6B-E711-0E24-93FD-4584433AD927}"/>
            </a:ext>
          </a:extLst>
        </cdr:cNvPr>
        <cdr:cNvSpPr txBox="1"/>
      </cdr:nvSpPr>
      <cdr:spPr>
        <a:xfrm xmlns:a="http://schemas.openxmlformats.org/drawingml/2006/main">
          <a:off x="3256902" y="1125056"/>
          <a:ext cx="621935" cy="3688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kern="1200" dirty="0"/>
            <a:t>469</a:t>
          </a:r>
        </a:p>
      </cdr:txBody>
    </cdr:sp>
  </cdr:relSizeAnchor>
  <cdr:relSizeAnchor xmlns:cdr="http://schemas.openxmlformats.org/drawingml/2006/chartDrawing">
    <cdr:from>
      <cdr:x>0.43868</cdr:x>
      <cdr:y>0.19478</cdr:y>
    </cdr:from>
    <cdr:to>
      <cdr:x>0.4938</cdr:x>
      <cdr:y>0.2662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829ABD1A-4E97-78A6-E7A2-EF42F617AC5F}"/>
            </a:ext>
          </a:extLst>
        </cdr:cNvPr>
        <cdr:cNvSpPr txBox="1"/>
      </cdr:nvSpPr>
      <cdr:spPr>
        <a:xfrm xmlns:a="http://schemas.openxmlformats.org/drawingml/2006/main">
          <a:off x="4949698" y="1005995"/>
          <a:ext cx="621934" cy="3688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kern="1200" dirty="0"/>
            <a:t>485</a:t>
          </a:r>
        </a:p>
      </cdr:txBody>
    </cdr:sp>
  </cdr:relSizeAnchor>
  <cdr:relSizeAnchor xmlns:cdr="http://schemas.openxmlformats.org/drawingml/2006/chartDrawing">
    <cdr:from>
      <cdr:x>0.59085</cdr:x>
      <cdr:y>0.2658</cdr:y>
    </cdr:from>
    <cdr:to>
      <cdr:x>0.64598</cdr:x>
      <cdr:y>0.33722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1176F881-038F-9600-D135-FE49BD6D7C69}"/>
            </a:ext>
          </a:extLst>
        </cdr:cNvPr>
        <cdr:cNvSpPr txBox="1"/>
      </cdr:nvSpPr>
      <cdr:spPr>
        <a:xfrm xmlns:a="http://schemas.openxmlformats.org/drawingml/2006/main">
          <a:off x="6666748" y="1372801"/>
          <a:ext cx="622048" cy="3688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kern="1200" dirty="0"/>
            <a:t>428</a:t>
          </a:r>
        </a:p>
      </cdr:txBody>
    </cdr:sp>
  </cdr:relSizeAnchor>
  <cdr:relSizeAnchor xmlns:cdr="http://schemas.openxmlformats.org/drawingml/2006/chartDrawing">
    <cdr:from>
      <cdr:x>0.73763</cdr:x>
      <cdr:y>0.26687</cdr:y>
    </cdr:from>
    <cdr:to>
      <cdr:x>0.79275</cdr:x>
      <cdr:y>0.33829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D57C4ED2-41A0-6D88-B9B1-EE2B15BDC183}"/>
            </a:ext>
          </a:extLst>
        </cdr:cNvPr>
        <cdr:cNvSpPr txBox="1"/>
      </cdr:nvSpPr>
      <cdr:spPr>
        <a:xfrm xmlns:a="http://schemas.openxmlformats.org/drawingml/2006/main">
          <a:off x="8322921" y="1378340"/>
          <a:ext cx="621934" cy="3688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kern="1200" dirty="0"/>
            <a:t>429</a:t>
          </a:r>
        </a:p>
      </cdr:txBody>
    </cdr:sp>
  </cdr:relSizeAnchor>
  <cdr:relSizeAnchor xmlns:cdr="http://schemas.openxmlformats.org/drawingml/2006/chartDrawing">
    <cdr:from>
      <cdr:x>0.88881</cdr:x>
      <cdr:y>0.26104</cdr:y>
    </cdr:from>
    <cdr:to>
      <cdr:x>0.94393</cdr:x>
      <cdr:y>0.33246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619C43F6-23FA-6B22-91C0-814C3E962EA6}"/>
            </a:ext>
          </a:extLst>
        </cdr:cNvPr>
        <cdr:cNvSpPr txBox="1"/>
      </cdr:nvSpPr>
      <cdr:spPr>
        <a:xfrm xmlns:a="http://schemas.openxmlformats.org/drawingml/2006/main">
          <a:off x="10028654" y="1348222"/>
          <a:ext cx="621935" cy="3688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kern="1200" dirty="0"/>
            <a:t>428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2A70466-6206-4DE7-A6D6-A42EF9F1294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Open Sans" panose="020B0606030504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BA22E5-F74F-4043-8417-C14FE6C22D1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E9A271-8C36-4B76-98F2-D98470BEA56C}" type="datetimeFigureOut">
              <a:rPr lang="en-US" smtClean="0">
                <a:latin typeface="Open Sans" panose="020B0606030504020204" pitchFamily="34" charset="0"/>
              </a:rPr>
              <a:t>3/9/2026</a:t>
            </a:fld>
            <a:endParaRPr lang="en-US" dirty="0">
              <a:latin typeface="Open Sans" panose="020B0606030504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C571F1-7D86-4255-975E-7188E7EF8AB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Open Sans" panose="020B0606030504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A0698D-D8AF-46C2-825C-A71E5F40C19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9C0DF8-0235-4DBE-8FB4-AD4D3AC4E289}" type="slidenum">
              <a:rPr lang="en-US" smtClean="0">
                <a:latin typeface="Open Sans" panose="020B0606030504020204" pitchFamily="34" charset="0"/>
              </a:rPr>
              <a:t>‹#›</a:t>
            </a:fld>
            <a:endParaRPr lang="en-US" dirty="0"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6236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Open Sans" panose="020B0606030504020204" pitchFamily="34" charset="0"/>
              </a:defRPr>
            </a:lvl1pPr>
          </a:lstStyle>
          <a:p>
            <a:fld id="{3EBB85F3-DE29-714A-A6D7-D4E93D30088A}" type="datetimeFigureOut">
              <a:rPr lang="en-US" smtClean="0"/>
              <a:pPr/>
              <a:t>3/9/2026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Open Sans" panose="020B0606030504020204" pitchFamily="34" charset="0"/>
              </a:defRPr>
            </a:lvl1pPr>
          </a:lstStyle>
          <a:p>
            <a:fld id="{C6CD9036-A207-1C4A-A1C6-9813C50CDB7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060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Open Sans" panose="020B0606030504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Open Sans" panose="020B0606030504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Open Sans" panose="020B0606030504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Open Sans" panose="020B0606030504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Open Sans" panose="020B0606030504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41416740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gcc02.safelinks.protection.outlook.com/?url=https%3A%2F%2Fwww.sciencedirect.com%2Fscience%2Farticle%2Fpii%2FS0306460325003028%3Fvia%253Dihub&amp;data=05%7C02%7Cjessica.cotto%40nih.gov%7C30a32e6de5824851286a08de70ceb104%7C14b77578977342d58507251ca2dc2b06%7C0%7C0%7C639072230185887785%7CUnknown%7CTWFpbGZsb3d8eyJFbXB0eU1hcGkiOnRydWUsIlYiOiIwLjAuMDAwMCIsIlAiOiJXaW4zMiIsIkFOIjoiTWFpbCIsIldUIjoyfQ%3D%3D%7C0%7C%7C%7C&amp;sdata=9QKkeRp4fZPWYp7N3ev%2F%2FUtjZ3fG1y5wbfEigqabV6k%3D&amp;reserved=0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FD681E-F308-4F6B-8269-017B46200C3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3978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>
          <a:extLst>
            <a:ext uri="{FF2B5EF4-FFF2-40B4-BE49-F238E27FC236}">
              <a16:creationId xmlns:a16="http://schemas.microsoft.com/office/drawing/2014/main" id="{3E08040B-67C3-77E3-709B-CCC076E07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:notes">
            <a:extLst>
              <a:ext uri="{FF2B5EF4-FFF2-40B4-BE49-F238E27FC236}">
                <a16:creationId xmlns:a16="http://schemas.microsoft.com/office/drawing/2014/main" id="{EF444E3B-D02F-9CE4-155A-E87008C9EDC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533"/>
              </a:spcAft>
              <a:buSzPts val="1600"/>
              <a:buNone/>
            </a:pPr>
            <a:endParaRPr dirty="0"/>
          </a:p>
        </p:txBody>
      </p:sp>
      <p:sp>
        <p:nvSpPr>
          <p:cNvPr id="46" name="Google Shape;46;p2:notes">
            <a:extLst>
              <a:ext uri="{FF2B5EF4-FFF2-40B4-BE49-F238E27FC236}">
                <a16:creationId xmlns:a16="http://schemas.microsoft.com/office/drawing/2014/main" id="{1C372129-B78D-3B31-D19D-0C58A3497E2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980010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38956B-98F4-2140-97D3-F1DA6AF5D8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14468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NOTE – interpretation is that level of financial support has been essentially stable over the past decade, the year-to-year variation is only meaningful for FDA CTP-supported grants administered by NIH ICs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D9036-A207-1C4A-A1C6-9813C50CDB7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7081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DFFF1-C13D-D5AF-460A-ECDAA744E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9FA501-E342-594F-E235-D8C684C11D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3458B9-A2C5-BB14-8BC3-0AA921F481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Bottom study</a:t>
            </a:r>
            <a:r>
              <a:rPr lang="en-US" dirty="0"/>
              <a:t>: </a:t>
            </a:r>
            <a:r>
              <a:rPr lang="en-US" sz="1200" dirty="0">
                <a:solidFill>
                  <a:srgbClr val="005494"/>
                </a:solidFill>
              </a:rPr>
              <a:t>Recent preliminary findings suggest males (except for Black males) with previous attempts at quitting other tobacco products were more likely to use nicotine pouches to quit ENDS and non-ENDS products (</a:t>
            </a:r>
            <a:r>
              <a:rPr lang="en-US" sz="1200" u="sng" dirty="0">
                <a:solidFill>
                  <a:srgbClr val="00549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Lee et al, 2025</a:t>
            </a:r>
            <a:r>
              <a:rPr lang="en-US" sz="1200" dirty="0">
                <a:solidFill>
                  <a:srgbClr val="005494"/>
                </a:solidFill>
              </a:rPr>
              <a:t>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5E3E73-396D-867B-ACED-C17F03BF96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3F0003-210C-244A-8CDF-413CAF7F3BE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948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Additional study: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Higher general cognitive ability at baseline was associated with increased risk of cannabis use at 12-14 years of age. 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Much of this risk was mediated by positive expectancies about cannabis. Alcohol followed a similar pattern, but not tobacco use in that t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obacco expectancies did not predict early tobacco use (</a:t>
            </a:r>
            <a:r>
              <a:rPr lang="en-US" sz="1200" u="sng" dirty="0">
                <a:solidFill>
                  <a:srgbClr val="46788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Jones et al., 2026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 However, tobacco expectancies were assessed only for cigarette smoking.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D9036-A207-1C4A-A1C6-9813C50CDB7B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6439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B515D6-BC7B-F573-6C3B-5DB245A61D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3A82C4-897B-7B09-4957-42DEDDCF3B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DD5F25-2381-D932-E35A-FB8E9E2F99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94465" indent="-294465">
              <a:buFont typeface="Arial" panose="020B0604020202020204" pitchFamily="34" charset="0"/>
              <a:buChar char="•"/>
            </a:pPr>
            <a:r>
              <a:rPr lang="en-US" dirty="0"/>
              <a:t>Note the </a:t>
            </a:r>
            <a:r>
              <a:rPr lang="en-US" dirty="0" err="1"/>
              <a:t>polygeneticity</a:t>
            </a:r>
            <a:r>
              <a:rPr lang="en-US" dirty="0"/>
              <a:t>.  Different phenotype are associated with different genes </a:t>
            </a:r>
          </a:p>
          <a:p>
            <a:pPr marL="294465" indent="-294465">
              <a:buFont typeface="Arial" panose="020B0604020202020204" pitchFamily="34" charset="0"/>
              <a:buChar char="•"/>
            </a:pPr>
            <a:endParaRPr lang="en-US" dirty="0"/>
          </a:p>
          <a:p>
            <a:pPr marL="294465" indent="-294465">
              <a:buFont typeface="Arial" panose="020B0604020202020204" pitchFamily="34" charset="0"/>
              <a:buChar char="•"/>
            </a:pPr>
            <a:r>
              <a:rPr lang="en-US" dirty="0" err="1"/>
              <a:t>R</a:t>
            </a:r>
            <a:r>
              <a:rPr lang="en-US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Initiation</a:t>
            </a:r>
            <a:r>
              <a:rPr lang="en-US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i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US" i="1" baseline="300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i="1" baseline="-250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snp</a:t>
            </a:r>
            <a:r>
              <a:rPr lang="en-US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0.078 </a:t>
            </a:r>
            <a:r>
              <a:rPr lang="en-US" i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CADM2, </a:t>
            </a:r>
            <a:r>
              <a:rPr lang="en-US" i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UGP2, EHBP1, VPS54, WDPCP, DBIL5P2, OTX1, CUL3, EPHX2, CHRNA2, PTK2B, MaD1L1, NOP14, ADD1, MSFD10, C4orf10, GRK4, </a:t>
            </a:r>
            <a:r>
              <a:rPr lang="en-US" i="1" dirty="0" err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</a:t>
            </a:r>
            <a:r>
              <a:rPr lang="en-US" i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C4orf44, MAML3, MC4R</a:t>
            </a:r>
          </a:p>
          <a:p>
            <a:pPr marL="294465" indent="-294465">
              <a:buFont typeface="Arial" panose="020B0604020202020204" pitchFamily="34" charset="0"/>
              <a:buChar char="•"/>
            </a:pPr>
            <a:endParaRPr lang="en-US" sz="800" i="1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94465" indent="-294465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Regular smoking: </a:t>
            </a:r>
            <a:r>
              <a:rPr lang="en-US" i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US" i="1" baseline="300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i="1" baseline="-250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snp</a:t>
            </a:r>
            <a:r>
              <a:rPr lang="en-US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0.086  </a:t>
            </a:r>
            <a:r>
              <a:rPr lang="en-US" i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CHRNB3-CHRNA6, DBH, CHRNA5-CHRNA3-CHRNB4, DNMT3B, NOL4L, CHRNA4</a:t>
            </a:r>
          </a:p>
          <a:p>
            <a:pPr marL="294465" indent="-294465">
              <a:buFont typeface="Arial" panose="020B0604020202020204" pitchFamily="34" charset="0"/>
              <a:buChar char="•"/>
            </a:pPr>
            <a:endParaRPr lang="en-US" sz="500" i="1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94465" indent="-294465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Smoking Cessation: </a:t>
            </a:r>
            <a:r>
              <a:rPr lang="en-US" i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US" i="1" baseline="300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i="1" baseline="-250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snp</a:t>
            </a:r>
            <a:r>
              <a:rPr lang="en-US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0.046  CYP2A6, ACSL6, SLC22A4, C5orf56, RAPGEF6, SLC22A5, CSF2, IL3, PDLIM4, FNOP1, P4HA2, DBH, SARDH, KCNQ2, ARFGAP1, CHRNA4</a:t>
            </a:r>
          </a:p>
          <a:p>
            <a:r>
              <a:rPr lang="en-US" dirty="0"/>
              <a:t>elative risk of Addiction 4 out 5.  h2=0.50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2024 paper link https://www.nature.com/articles/s41562-024-01851-6#Sec17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CE6C99-FC11-D2C6-6B43-10740F13EC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42289">
              <a:defRPr/>
            </a:pPr>
            <a:fld id="{3FCC39ED-9D5F-4C18-87CB-38631C572D5A}" type="slidenum">
              <a:rPr lang="en-US" altLang="en-US">
                <a:solidFill>
                  <a:prstClr val="black"/>
                </a:solidFill>
                <a:latin typeface="Calibri" panose="020F0502020204030204"/>
              </a:rPr>
              <a:pPr defTabSz="942289">
                <a:defRPr/>
              </a:pPr>
              <a:t>8</a:t>
            </a:fld>
            <a:endParaRPr lang="en-US" alt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5276000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300">
                <a:solidFill>
                  <a:schemeClr val="tx1"/>
                </a:solidFill>
                <a:latin typeface="Times" charset="0"/>
                <a:ea typeface="Osaka" charset="0"/>
                <a:cs typeface="Osaka" charset="0"/>
              </a:defRPr>
            </a:lvl1pPr>
            <a:lvl2pPr marL="765610" indent="-294465" eaLnBrk="0" hangingPunct="0">
              <a:defRPr sz="3300">
                <a:solidFill>
                  <a:schemeClr val="tx1"/>
                </a:solidFill>
                <a:latin typeface="Times" charset="0"/>
                <a:ea typeface="Osaka" charset="0"/>
                <a:cs typeface="Osaka" charset="0"/>
              </a:defRPr>
            </a:lvl2pPr>
            <a:lvl3pPr marL="1177862" indent="-235572" eaLnBrk="0" hangingPunct="0">
              <a:defRPr sz="3300">
                <a:solidFill>
                  <a:schemeClr val="tx1"/>
                </a:solidFill>
                <a:latin typeface="Times" charset="0"/>
                <a:ea typeface="Osaka" charset="0"/>
                <a:cs typeface="Osaka" charset="0"/>
              </a:defRPr>
            </a:lvl3pPr>
            <a:lvl4pPr marL="1649006" indent="-235572" eaLnBrk="0" hangingPunct="0">
              <a:defRPr sz="3300">
                <a:solidFill>
                  <a:schemeClr val="tx1"/>
                </a:solidFill>
                <a:latin typeface="Times" charset="0"/>
                <a:ea typeface="Osaka" charset="0"/>
                <a:cs typeface="Osaka" charset="0"/>
              </a:defRPr>
            </a:lvl4pPr>
            <a:lvl5pPr marL="2120151" indent="-235572" eaLnBrk="0" hangingPunct="0">
              <a:defRPr sz="3300">
                <a:solidFill>
                  <a:schemeClr val="tx1"/>
                </a:solidFill>
                <a:latin typeface="Times" charset="0"/>
                <a:ea typeface="Osaka" charset="0"/>
                <a:cs typeface="Osaka" charset="0"/>
              </a:defRPr>
            </a:lvl5pPr>
            <a:lvl6pPr marL="2591295" indent="-235572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Times" charset="0"/>
                <a:ea typeface="Osaka" charset="0"/>
                <a:cs typeface="Osaka" charset="0"/>
              </a:defRPr>
            </a:lvl6pPr>
            <a:lvl7pPr marL="3062440" indent="-235572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Times" charset="0"/>
                <a:ea typeface="Osaka" charset="0"/>
                <a:cs typeface="Osaka" charset="0"/>
              </a:defRPr>
            </a:lvl7pPr>
            <a:lvl8pPr marL="3533585" indent="-235572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Times" charset="0"/>
                <a:ea typeface="Osaka" charset="0"/>
                <a:cs typeface="Osaka" charset="0"/>
              </a:defRPr>
            </a:lvl8pPr>
            <a:lvl9pPr marL="4004729" indent="-235572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Times" charset="0"/>
                <a:ea typeface="Osaka" charset="0"/>
                <a:cs typeface="Osaka" charset="0"/>
              </a:defRPr>
            </a:lvl9pPr>
          </a:lstStyle>
          <a:p>
            <a:fld id="{2B7914AD-E2F3-FE41-802D-BC1C96FE45CE}" type="slidenum">
              <a:rPr lang="en-US" sz="1200">
                <a:solidFill>
                  <a:prstClr val="black"/>
                </a:solidFill>
              </a:rPr>
              <a:pPr/>
              <a:t>9</a:t>
            </a:fld>
            <a:endParaRPr lang="en-US" sz="1200">
              <a:solidFill>
                <a:prstClr val="black"/>
              </a:solidFill>
            </a:endParaRPr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69888" y="715963"/>
            <a:ext cx="6362700" cy="3578225"/>
          </a:xfrm>
          <a:solidFill>
            <a:srgbClr val="FFFFFF"/>
          </a:solidFill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dirty="0">
              <a:latin typeface="Times" charset="0"/>
              <a:ea typeface="Osaka" charset="0"/>
              <a:cs typeface="Osak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7459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Understanding long-term health effects of use of e-cigarettes and other novel tobacco products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D9036-A207-1C4A-A1C6-9813C50CDB7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639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MRI brain scans ">
            <a:extLst>
              <a:ext uri="{FF2B5EF4-FFF2-40B4-BE49-F238E27FC236}">
                <a16:creationId xmlns:a16="http://schemas.microsoft.com/office/drawing/2014/main" id="{C4764C94-FF77-4090-90D1-F1EA1B011B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6429" y="3810"/>
            <a:ext cx="10275570" cy="68503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9530613-246A-4C98-BA6C-13D2DBBB4A20}"/>
              </a:ext>
            </a:extLst>
          </p:cNvPr>
          <p:cNvSpPr txBox="1"/>
          <p:nvPr userDrawn="1"/>
        </p:nvSpPr>
        <p:spPr>
          <a:xfrm>
            <a:off x="9509854" y="6638746"/>
            <a:ext cx="268214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Image Courtesy NIDA,  MRI in IRP Neuroimaging Lab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6E3CCF-778B-894E-A1F0-7B7587B140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9155" y="2450326"/>
            <a:ext cx="11346872" cy="923330"/>
          </a:xfrm>
        </p:spPr>
        <p:txBody>
          <a:bodyPr anchor="b">
            <a:sp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8F2CC6-3FD7-B24E-A91B-4AC56217A9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155" y="3813464"/>
            <a:ext cx="11346872" cy="590931"/>
          </a:xfrm>
        </p:spPr>
        <p:txBody>
          <a:bodyPr>
            <a:spAutoFit/>
          </a:bodyPr>
          <a:lstStyle>
            <a:lvl1pPr marL="0" indent="0" algn="l">
              <a:buNone/>
              <a:defRPr sz="3600">
                <a:solidFill>
                  <a:srgbClr val="2869AB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A6E5EAA-946E-3849-B479-56DDAAC9226B}"/>
              </a:ext>
            </a:extLst>
          </p:cNvPr>
          <p:cNvSpPr/>
          <p:nvPr userDrawn="1"/>
        </p:nvSpPr>
        <p:spPr>
          <a:xfrm>
            <a:off x="11856027" y="6591869"/>
            <a:ext cx="263185" cy="2661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en Sans" panose="020B0606030504020204" pitchFamily="34" charset="0"/>
            </a:endParaRPr>
          </a:p>
        </p:txBody>
      </p:sp>
      <p:pic>
        <p:nvPicPr>
          <p:cNvPr id="7" name="Picture 6" descr="Logo for NIH. National Institute on Drug Abuse.">
            <a:extLst>
              <a:ext uri="{FF2B5EF4-FFF2-40B4-BE49-F238E27FC236}">
                <a16:creationId xmlns:a16="http://schemas.microsoft.com/office/drawing/2014/main" id="{8FF47C98-CEE1-4589-9B6A-6293927C6B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155" y="5863979"/>
            <a:ext cx="2077291" cy="549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42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bTitle: Mitochondrial Fragm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B0B732D-E85B-8A4E-9C75-B5F0C7015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36018" y="-35991"/>
            <a:ext cx="12631667" cy="711217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E9024A7-EAD1-8E44-83E2-06FFFFE66596}"/>
              </a:ext>
            </a:extLst>
          </p:cNvPr>
          <p:cNvSpPr txBox="1"/>
          <p:nvPr userDrawn="1"/>
        </p:nvSpPr>
        <p:spPr>
          <a:xfrm>
            <a:off x="383156" y="6441440"/>
            <a:ext cx="106302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en-U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Mitochondrial fragmentation,</a:t>
            </a:r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Courtesy NIDA/IRP</a:t>
            </a:r>
            <a:endParaRPr lang="en-US" sz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F47C5A8-3CC8-FD45-A69F-099D2EF7F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156" y="680086"/>
            <a:ext cx="11054080" cy="486930"/>
          </a:xfr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629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btitle: GD Ganglioside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1E052C-D9F6-40B5-A7F5-097A4CBB2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77191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39335A6-6FFA-8D48-8029-A64FAE918335}"/>
              </a:ext>
            </a:extLst>
          </p:cNvPr>
          <p:cNvSpPr txBox="1"/>
          <p:nvPr userDrawn="1"/>
        </p:nvSpPr>
        <p:spPr>
          <a:xfrm>
            <a:off x="394778" y="6256774"/>
            <a:ext cx="11402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imaging of [M–H]</a:t>
            </a:r>
            <a:r>
              <a:rPr lang="en-US" sz="1200" baseline="30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−</a:t>
            </a:r>
            <a:r>
              <a:rPr lang="en-U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[M–H</a:t>
            </a:r>
            <a:r>
              <a:rPr lang="en-US" sz="1200" baseline="-25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en-U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O–H]</a:t>
            </a:r>
            <a:r>
              <a:rPr lang="en-US" sz="1200" baseline="30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−</a:t>
            </a:r>
            <a:r>
              <a:rPr lang="en-U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mass peaks for GD</a:t>
            </a:r>
            <a:r>
              <a:rPr lang="en-US" sz="1200" baseline="-25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r>
              <a:rPr lang="en-U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gangliosides showed different distribution, reflecting the different spatial distribution of GD</a:t>
            </a:r>
            <a:r>
              <a:rPr lang="en-US" sz="1200" baseline="-25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1a</a:t>
            </a:r>
            <a:r>
              <a:rPr lang="en-U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and GD</a:t>
            </a:r>
            <a:r>
              <a:rPr lang="en-US" sz="1200" baseline="-25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1b</a:t>
            </a:r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. Courtesy of NIDA/IRP</a:t>
            </a:r>
            <a:endParaRPr lang="en-US" sz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F47C5A8-3CC8-FD45-A69F-099D2EF7F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048" y="680086"/>
            <a:ext cx="11054080" cy="486930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9160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btitle: Br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9085249-109E-4946-A18E-75520010C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9211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39335A6-6FFA-8D48-8029-A64FAE918335}"/>
              </a:ext>
            </a:extLst>
          </p:cNvPr>
          <p:cNvSpPr txBox="1"/>
          <p:nvPr userDrawn="1"/>
        </p:nvSpPr>
        <p:spPr>
          <a:xfrm>
            <a:off x="283265" y="6430522"/>
            <a:ext cx="11402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Artwork by ABCD Study participant</a:t>
            </a:r>
            <a:endParaRPr lang="en-US" sz="1200" b="0" i="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CE26762-30A0-BC4B-8171-37CCCED9D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048" y="676656"/>
            <a:ext cx="11055096" cy="484632"/>
          </a:xfrm>
        </p:spPr>
        <p:txBody>
          <a:bodyPr>
            <a:noAutofit/>
          </a:bodyPr>
          <a:lstStyle>
            <a:lvl1pPr>
              <a:defRPr sz="4400">
                <a:solidFill>
                  <a:srgbClr val="20558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24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btitle: Brai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D32BC8F-13F8-2C48-931D-C7EEB1B6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52039"/>
            <a:ext cx="12192000" cy="691747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F47C5A8-3CC8-FD45-A69F-099D2EF7F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048" y="676656"/>
            <a:ext cx="11055096" cy="484632"/>
          </a:xfr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9335A6-6FFA-8D48-8029-A64FAE918335}"/>
              </a:ext>
            </a:extLst>
          </p:cNvPr>
          <p:cNvSpPr txBox="1"/>
          <p:nvPr userDrawn="1"/>
        </p:nvSpPr>
        <p:spPr>
          <a:xfrm>
            <a:off x="285185" y="6397574"/>
            <a:ext cx="115367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0" i="0" u="none" strike="noStrike" kern="120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Artwork by ABCD Study participant</a:t>
            </a:r>
            <a:endParaRPr lang="en-US" sz="1200" b="0" i="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478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1_PATH_TitleOnl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1F9E2-7A58-E852-A173-7930AC2DD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365126"/>
            <a:ext cx="11262360" cy="840740"/>
          </a:xfrm>
        </p:spPr>
        <p:txBody>
          <a:bodyPr/>
          <a:lstStyle>
            <a:lvl1pPr>
              <a:defRPr b="1">
                <a:solidFill>
                  <a:srgbClr val="006FA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BA85A9-E292-9D15-745C-52E81B7F0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6FA0"/>
                </a:solidFill>
              </a:defRPr>
            </a:lvl1pPr>
          </a:lstStyle>
          <a:p>
            <a:fld id="{FA15FF90-1D4C-5D44-BB21-EC17914898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762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MRI brain scans ">
            <a:extLst>
              <a:ext uri="{FF2B5EF4-FFF2-40B4-BE49-F238E27FC236}">
                <a16:creationId xmlns:a16="http://schemas.microsoft.com/office/drawing/2014/main" id="{C4764C94-FF77-4090-90D1-F1EA1B011B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6429" y="3810"/>
            <a:ext cx="10275570" cy="68503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9530613-246A-4C98-BA6C-13D2DBBB4A20}"/>
              </a:ext>
            </a:extLst>
          </p:cNvPr>
          <p:cNvSpPr txBox="1"/>
          <p:nvPr userDrawn="1"/>
        </p:nvSpPr>
        <p:spPr>
          <a:xfrm>
            <a:off x="9509854" y="6638746"/>
            <a:ext cx="268214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Image Courtesy NIDA,  MRI in IRP Neuroimaging Lab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6E3CCF-778B-894E-A1F0-7B7587B140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9155" y="2450326"/>
            <a:ext cx="11346872" cy="923330"/>
          </a:xfrm>
        </p:spPr>
        <p:txBody>
          <a:bodyPr anchor="b">
            <a:sp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8F2CC6-3FD7-B24E-A91B-4AC56217A9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155" y="3813464"/>
            <a:ext cx="11346872" cy="590931"/>
          </a:xfrm>
        </p:spPr>
        <p:txBody>
          <a:bodyPr>
            <a:spAutoFit/>
          </a:bodyPr>
          <a:lstStyle>
            <a:lvl1pPr marL="0" indent="0" algn="l">
              <a:buNone/>
              <a:defRPr sz="3600">
                <a:solidFill>
                  <a:srgbClr val="2869AB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A6E5EAA-946E-3849-B479-56DDAAC9226B}"/>
              </a:ext>
            </a:extLst>
          </p:cNvPr>
          <p:cNvSpPr/>
          <p:nvPr userDrawn="1"/>
        </p:nvSpPr>
        <p:spPr>
          <a:xfrm>
            <a:off x="11856027" y="6591869"/>
            <a:ext cx="263185" cy="2661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en Sans" panose="020B0606030504020204" pitchFamily="34" charset="0"/>
            </a:endParaRPr>
          </a:p>
        </p:txBody>
      </p:sp>
      <p:pic>
        <p:nvPicPr>
          <p:cNvPr id="7" name="Picture 6" descr="Logo for NIH. National Institute on Drug Abuse.">
            <a:extLst>
              <a:ext uri="{FF2B5EF4-FFF2-40B4-BE49-F238E27FC236}">
                <a16:creationId xmlns:a16="http://schemas.microsoft.com/office/drawing/2014/main" id="{8FF47C98-CEE1-4589-9B6A-6293927C6B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9155" y="5863979"/>
            <a:ext cx="2077291" cy="549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85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8D13B-4273-2A46-833B-FDFD41DE3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073" y="365125"/>
            <a:ext cx="11430000" cy="96223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34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E7969C-D9C6-C44C-9495-E9B49C3FA0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073" y="1592825"/>
            <a:ext cx="11430000" cy="466359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869AB"/>
              </a:buClr>
              <a:buSzPct val="75000"/>
              <a:defRPr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812886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62738-9F37-BD46-BFA3-475BF9518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073" y="365125"/>
            <a:ext cx="11430000" cy="960120"/>
          </a:xfrm>
        </p:spPr>
        <p:txBody>
          <a:bodyPr>
            <a:normAutofit/>
          </a:bodyPr>
          <a:lstStyle>
            <a:lvl1pPr>
              <a:defRPr sz="3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43DD40-A377-B34A-8676-8CADF7CB7A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4073" y="1612490"/>
            <a:ext cx="5539839" cy="4651150"/>
          </a:xfrm>
        </p:spPr>
        <p:txBody>
          <a:bodyPr/>
          <a:lstStyle>
            <a:lvl3pPr marL="1143000" indent="-228600">
              <a:defRPr lang="en-US" sz="2000" kern="1200" dirty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Open Sans" panose="020B0606030504020204" pitchFamily="34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0732B7-B525-4B41-8FDF-71B88D6600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612490"/>
            <a:ext cx="5714010" cy="4651150"/>
          </a:xfrm>
        </p:spPr>
        <p:txBody>
          <a:bodyPr/>
          <a:lstStyle>
            <a:lvl3pPr marL="1143000" indent="-228600">
              <a:defRPr lang="en-US" sz="2000" kern="1200" dirty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Open Sans" panose="020B0606030504020204" pitchFamily="34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80414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F128EC-2309-C84B-98BB-4C07F5BF1B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2710" y="1065820"/>
            <a:ext cx="5634865" cy="40207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E510B2-74E2-6042-BE4E-25C1E1AE5B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2710" y="1590261"/>
            <a:ext cx="5634865" cy="4599402"/>
          </a:xfrm>
        </p:spPr>
        <p:txBody>
          <a:bodyPr/>
          <a:lstStyle>
            <a:lvl3pPr marL="1143000" indent="-228600">
              <a:defRPr lang="en-US" sz="2000" kern="1200" dirty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Open Sans" panose="020B0606030504020204" pitchFamily="34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0FB53B-EE9C-A945-A585-CFD19998EC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4427" y="1065820"/>
            <a:ext cx="5662616" cy="40207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9D8F00-1C36-DD40-8073-C8AA9679F9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4427" y="1590261"/>
            <a:ext cx="5662616" cy="4599402"/>
          </a:xfrm>
        </p:spPr>
        <p:txBody>
          <a:bodyPr/>
          <a:lstStyle>
            <a:lvl3pPr marL="1143000" indent="-228600">
              <a:defRPr lang="en-US" sz="2000" kern="1200" dirty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Open Sans" panose="020B0606030504020204" pitchFamily="34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2075C18-E3AB-A948-AFB4-F476D27D1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073" y="365126"/>
            <a:ext cx="11430000" cy="53035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0162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F35C2-4039-AB42-AD89-F7823F368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904" y="365126"/>
            <a:ext cx="11430000" cy="1158874"/>
          </a:xfrm>
        </p:spPr>
        <p:txBody>
          <a:bodyPr>
            <a:noAutofit/>
          </a:bodyPr>
          <a:lstStyle>
            <a:lvl1pPr>
              <a:defRPr sz="3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4702C1D6-6DB6-3942-8BDF-C56C4741D7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1663" y="1641986"/>
            <a:ext cx="11505537" cy="4621653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5942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63C91F-CAE2-E64B-82F7-EDC1614BD2DB}"/>
              </a:ext>
            </a:extLst>
          </p:cNvPr>
          <p:cNvSpPr/>
          <p:nvPr userDrawn="1"/>
        </p:nvSpPr>
        <p:spPr>
          <a:xfrm>
            <a:off x="11856027" y="6591869"/>
            <a:ext cx="263185" cy="2661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en Sans" panose="020B0606030504020204" pitchFamily="34" charset="0"/>
            </a:endParaRPr>
          </a:p>
        </p:txBody>
      </p:sp>
      <p:pic>
        <p:nvPicPr>
          <p:cNvPr id="10" name="Picture 9" descr="Logo for NIH. National Institute on Drug Abuse.">
            <a:extLst>
              <a:ext uri="{FF2B5EF4-FFF2-40B4-BE49-F238E27FC236}">
                <a16:creationId xmlns:a16="http://schemas.microsoft.com/office/drawing/2014/main" id="{E1469C50-067F-9448-968A-A3D7840D0C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155" y="5863979"/>
            <a:ext cx="2077291" cy="549109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F5436D56-0D74-B340-A09E-C90A47F1BD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1555" y="2602726"/>
            <a:ext cx="11346872" cy="923330"/>
          </a:xfrm>
        </p:spPr>
        <p:txBody>
          <a:bodyPr anchor="b">
            <a:sp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344BA9E4-BD9C-1B42-9F6B-46B70327B1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1555" y="3965864"/>
            <a:ext cx="11346872" cy="590931"/>
          </a:xfrm>
        </p:spPr>
        <p:txBody>
          <a:bodyPr>
            <a:spAutoFit/>
          </a:bodyPr>
          <a:lstStyle>
            <a:lvl1pPr marL="0" indent="0" algn="l">
              <a:buNone/>
              <a:defRPr sz="3600">
                <a:solidFill>
                  <a:srgbClr val="2869AB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021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2A2CB-C3D1-6448-80A4-ED5CC04F5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5BC35A97-2324-9940-807D-87B8EF6FBAB3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74650" y="1260475"/>
            <a:ext cx="11385550" cy="4884738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72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19DABD6C-025A-DF43-B613-01A666818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" y="0"/>
            <a:ext cx="1219200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F47C5A8-3CC8-FD45-A69F-099D2EF7F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960" y="680086"/>
            <a:ext cx="11054080" cy="486930"/>
          </a:xfr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3FB89F-D40F-9F49-9C11-4A507808DA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8960" y="5811520"/>
            <a:ext cx="11318240" cy="681354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0826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38BB47-A3DE-A045-8730-2C470100A7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100286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2EF651-F22C-0249-AB9E-1FBE091E4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196" y="332511"/>
            <a:ext cx="4621877" cy="1403032"/>
          </a:xfrm>
        </p:spPr>
        <p:txBody>
          <a:bodyPr anchor="b">
            <a:noAutofit/>
          </a:bodyPr>
          <a:lstStyle>
            <a:lvl1pPr>
              <a:defRPr sz="3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2F9CAE-0E39-BC48-AF71-736F22253A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24196" y="1933996"/>
            <a:ext cx="4621877" cy="4591493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F56D66E9-9D2A-4F42-BCBE-76D71A48DDDD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6451600" y="6382932"/>
            <a:ext cx="5567680" cy="285114"/>
          </a:xfrm>
        </p:spPr>
        <p:txBody>
          <a:bodyPr>
            <a:norm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91239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: Autoradio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7BD2560-BA1D-A446-B165-23043FD424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0"/>
            <a:ext cx="12308070" cy="6929979"/>
          </a:xfrm>
          <a:prstGeom prst="rect">
            <a:avLst/>
          </a:prstGeom>
        </p:spPr>
      </p:pic>
      <p:sp>
        <p:nvSpPr>
          <p:cNvPr id="7" name="TextBox 6" descr="Autoradiographic Visualization: Areas show intricate pattern of opioid receptor distribution in well-defined brain areas. Receptors are marked by [³H]naloxone binding and subsequent and autoradiographic visualization in emulsion-coated brain sections. Courtesy of Miles Herkenham, NIH/NIMH&#10;">
            <a:extLst>
              <a:ext uri="{FF2B5EF4-FFF2-40B4-BE49-F238E27FC236}">
                <a16:creationId xmlns:a16="http://schemas.microsoft.com/office/drawing/2014/main" id="{37E0E4FB-0F5D-2448-91EE-B911768D36F6}"/>
              </a:ext>
            </a:extLst>
          </p:cNvPr>
          <p:cNvSpPr txBox="1"/>
          <p:nvPr userDrawn="1"/>
        </p:nvSpPr>
        <p:spPr>
          <a:xfrm>
            <a:off x="383156" y="6265992"/>
            <a:ext cx="11402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Autoradiographic Visualization: Areas show intricate pattern of opioid receptor distribution in well-defined brain areas. Receptors are marked by [³H]naloxone binding and subsequent and autoradiographic visualization in emulsion-coated brain sections. </a:t>
            </a:r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Courtesy of Miles Herkenham, NIH/NIMH</a:t>
            </a:r>
            <a:endParaRPr lang="en-US" sz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F47C5A8-3CC8-FD45-A69F-099D2EF7F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156" y="680086"/>
            <a:ext cx="11054080" cy="486930"/>
          </a:xfr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544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: Mitochondrial Fragm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B0B732D-E85B-8A4E-9C75-B5F0C7015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236018" y="-35991"/>
            <a:ext cx="12631667" cy="711217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E9024A7-EAD1-8E44-83E2-06FFFFE66596}"/>
              </a:ext>
            </a:extLst>
          </p:cNvPr>
          <p:cNvSpPr txBox="1"/>
          <p:nvPr userDrawn="1"/>
        </p:nvSpPr>
        <p:spPr>
          <a:xfrm>
            <a:off x="383156" y="6441440"/>
            <a:ext cx="106302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en-U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Mitochondrial fragmentation,</a:t>
            </a:r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Courtesy NIDA/IRP</a:t>
            </a:r>
            <a:endParaRPr lang="en-US" sz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F47C5A8-3CC8-FD45-A69F-099D2EF7F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156" y="680086"/>
            <a:ext cx="11054080" cy="486930"/>
          </a:xfr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198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: GD Ganglioside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1E052C-D9F6-40B5-A7F5-097A4CBB2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77191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39335A6-6FFA-8D48-8029-A64FAE918335}"/>
              </a:ext>
            </a:extLst>
          </p:cNvPr>
          <p:cNvSpPr txBox="1"/>
          <p:nvPr userDrawn="1"/>
        </p:nvSpPr>
        <p:spPr>
          <a:xfrm>
            <a:off x="394778" y="6256774"/>
            <a:ext cx="11402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imaging of [M–H]</a:t>
            </a:r>
            <a:r>
              <a:rPr lang="en-US" sz="1200" baseline="30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−</a:t>
            </a:r>
            <a:r>
              <a:rPr lang="en-U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[M–H</a:t>
            </a:r>
            <a:r>
              <a:rPr lang="en-US" sz="1200" baseline="-25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en-U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O–H]</a:t>
            </a:r>
            <a:r>
              <a:rPr lang="en-US" sz="1200" baseline="30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−</a:t>
            </a:r>
            <a:r>
              <a:rPr lang="en-U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mass peaks for GD</a:t>
            </a:r>
            <a:r>
              <a:rPr lang="en-US" sz="1200" baseline="-25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r>
              <a:rPr lang="en-U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gangliosides showed different distribution, reflecting the different spatial distribution of GD</a:t>
            </a:r>
            <a:r>
              <a:rPr lang="en-US" sz="1200" baseline="-25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1a</a:t>
            </a:r>
            <a:r>
              <a:rPr lang="en-U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and GD</a:t>
            </a:r>
            <a:r>
              <a:rPr lang="en-US" sz="1200" baseline="-25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1b</a:t>
            </a:r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. Courtesy of NIDA/IRP</a:t>
            </a:r>
            <a:endParaRPr lang="en-US" sz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F47C5A8-3CC8-FD45-A69F-099D2EF7F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048" y="680086"/>
            <a:ext cx="11054080" cy="486930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347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: Br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9085249-109E-4946-A18E-75520010C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9211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39335A6-6FFA-8D48-8029-A64FAE918335}"/>
              </a:ext>
            </a:extLst>
          </p:cNvPr>
          <p:cNvSpPr txBox="1"/>
          <p:nvPr userDrawn="1"/>
        </p:nvSpPr>
        <p:spPr>
          <a:xfrm>
            <a:off x="283265" y="6430522"/>
            <a:ext cx="11402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Artwork by ABCD Study participant</a:t>
            </a:r>
            <a:endParaRPr lang="en-US" sz="1200" b="0" i="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CE26762-30A0-BC4B-8171-37CCCED9D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048" y="676656"/>
            <a:ext cx="11055096" cy="484632"/>
          </a:xfrm>
        </p:spPr>
        <p:txBody>
          <a:bodyPr>
            <a:noAutofit/>
          </a:bodyPr>
          <a:lstStyle>
            <a:lvl1pPr>
              <a:defRPr sz="4400">
                <a:solidFill>
                  <a:srgbClr val="20558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775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: Brai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D32BC8F-13F8-2C48-931D-C7EEB1B6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52039"/>
            <a:ext cx="12192000" cy="691747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F47C5A8-3CC8-FD45-A69F-099D2EF7F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048" y="676656"/>
            <a:ext cx="11055096" cy="484632"/>
          </a:xfr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9335A6-6FFA-8D48-8029-A64FAE918335}"/>
              </a:ext>
            </a:extLst>
          </p:cNvPr>
          <p:cNvSpPr txBox="1"/>
          <p:nvPr userDrawn="1"/>
        </p:nvSpPr>
        <p:spPr>
          <a:xfrm>
            <a:off x="285185" y="6397574"/>
            <a:ext cx="115367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0" i="0" u="none" strike="noStrike" kern="120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Artwork by ABCD Study participant</a:t>
            </a:r>
            <a:endParaRPr lang="en-US" sz="1200" b="0" i="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994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ULLETS/DATA_2s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4000"/>
              </a:lnSpc>
              <a:defRPr sz="4267" b="1" baseline="0">
                <a:solidFill>
                  <a:srgbClr val="862391"/>
                </a:solidFill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0201"/>
            <a:ext cx="5172892" cy="4191000"/>
          </a:xfrm>
          <a:prstGeom prst="rect">
            <a:avLst/>
          </a:prstGeom>
        </p:spPr>
        <p:txBody>
          <a:bodyPr/>
          <a:lstStyle>
            <a:lvl1pPr marL="457189" indent="-457189">
              <a:buClr>
                <a:srgbClr val="862391"/>
              </a:buClr>
              <a:buSzPct val="70000"/>
              <a:buFont typeface="Arial" panose="020B0604020202020204" pitchFamily="34" charset="0"/>
              <a:buChar char="•"/>
              <a:defRPr sz="3200" b="1" baseline="0">
                <a:solidFill>
                  <a:srgbClr val="000000"/>
                </a:solidFill>
                <a:latin typeface="Calibri" pitchFamily="34" charset="0"/>
              </a:defRPr>
            </a:lvl1pPr>
            <a:lvl2pPr marL="1066773" indent="-457189">
              <a:buClr>
                <a:srgbClr val="00853F"/>
              </a:buClr>
              <a:buSzPct val="100000"/>
              <a:buFont typeface="Arial" panose="020B0604020202020204" pitchFamily="34" charset="0"/>
              <a:buChar char="•"/>
              <a:defRPr sz="2667">
                <a:solidFill>
                  <a:schemeClr val="accent6">
                    <a:lumMod val="50000"/>
                    <a:lumOff val="50000"/>
                  </a:schemeClr>
                </a:solidFill>
              </a:defRPr>
            </a:lvl2pPr>
            <a:lvl3pPr marL="1600160" indent="-380990">
              <a:buClr>
                <a:srgbClr val="00853F"/>
              </a:buClr>
              <a:buSzPct val="100000"/>
              <a:buFont typeface="Wingdings" panose="05000000000000000000" pitchFamily="2" charset="2"/>
              <a:buChar char="§"/>
              <a:defRPr sz="2667">
                <a:solidFill>
                  <a:schemeClr val="accent6">
                    <a:lumMod val="50000"/>
                    <a:lumOff val="50000"/>
                  </a:schemeClr>
                </a:solidFill>
              </a:defRPr>
            </a:lvl3pPr>
            <a:lvl4pPr marL="2133547" indent="-304792">
              <a:buClr>
                <a:srgbClr val="00853F"/>
              </a:buClr>
              <a:buSzPct val="70000"/>
              <a:buFont typeface="Wingdings" panose="05000000000000000000" pitchFamily="2" charset="2"/>
              <a:buChar char="§"/>
              <a:defRPr sz="24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2400">
                <a:solidFill>
                  <a:schemeClr val="bg2"/>
                </a:solidFill>
              </a:defRPr>
            </a:lvl5pPr>
          </a:lstStyle>
          <a:p>
            <a:pPr lvl="2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 userDrawn="1">
            <p:ph idx="10"/>
          </p:nvPr>
        </p:nvSpPr>
        <p:spPr>
          <a:xfrm>
            <a:off x="6409509" y="1600201"/>
            <a:ext cx="5172892" cy="4191000"/>
          </a:xfrm>
          <a:prstGeom prst="rect">
            <a:avLst/>
          </a:prstGeom>
        </p:spPr>
        <p:txBody>
          <a:bodyPr/>
          <a:lstStyle>
            <a:lvl1pPr marL="457189" indent="-457189">
              <a:buClr>
                <a:srgbClr val="541900"/>
              </a:buClr>
              <a:buSzPct val="70000"/>
              <a:buFont typeface="Wingdings" panose="05000000000000000000" pitchFamily="2" charset="2"/>
              <a:buChar char="§"/>
              <a:defRPr sz="2667" b="1" baseline="0">
                <a:solidFill>
                  <a:schemeClr val="accent6">
                    <a:lumMod val="50000"/>
                    <a:lumOff val="50000"/>
                  </a:schemeClr>
                </a:solidFill>
                <a:latin typeface="Calibri" pitchFamily="34" charset="0"/>
              </a:defRPr>
            </a:lvl1pPr>
            <a:lvl2pPr marL="990575" indent="-380990">
              <a:buClr>
                <a:srgbClr val="005984"/>
              </a:buClr>
              <a:buSzPct val="100000"/>
              <a:buFont typeface="Arial" panose="020B0604020202020204" pitchFamily="34" charset="0"/>
              <a:buChar char="•"/>
              <a:defRPr sz="2667">
                <a:solidFill>
                  <a:schemeClr val="accent6">
                    <a:lumMod val="50000"/>
                    <a:lumOff val="50000"/>
                  </a:schemeClr>
                </a:solidFill>
              </a:defRPr>
            </a:lvl2pPr>
            <a:lvl3pPr>
              <a:buClrTx/>
              <a:buSzPct val="100000"/>
              <a:buFont typeface="Arial" pitchFamily="34" charset="0"/>
              <a:buChar char="•"/>
              <a:defRPr sz="2667">
                <a:solidFill>
                  <a:schemeClr val="accent6">
                    <a:lumMod val="50000"/>
                    <a:lumOff val="50000"/>
                  </a:schemeClr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24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2400">
                <a:solidFill>
                  <a:schemeClr val="bg2"/>
                </a:solidFill>
              </a:defRPr>
            </a:lvl5pPr>
          </a:lstStyle>
          <a:p>
            <a:pPr lvl="2"/>
            <a:endParaRPr lang="en-US" dirty="0"/>
          </a:p>
          <a:p>
            <a:pPr lvl="0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134"/>
          <a:stretch/>
        </p:blipFill>
        <p:spPr>
          <a:xfrm>
            <a:off x="0" y="6702196"/>
            <a:ext cx="12196549" cy="16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201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812800" y="430503"/>
            <a:ext cx="10972800" cy="868362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 anchorCtr="0">
            <a:normAutofit/>
          </a:bodyPr>
          <a:lstStyle>
            <a:lvl1pPr>
              <a:lnSpc>
                <a:spcPts val="3200"/>
              </a:lnSpc>
              <a:defRPr lang="en-US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98440" y="93030"/>
            <a:ext cx="661021" cy="1809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lang="en-US" smtClean="0"/>
            </a:lvl1pPr>
          </a:lstStyle>
          <a:p>
            <a:fld id="{295008BC-DA31-4D19-837B-EFA4386B05F5}" type="slidenum">
              <a:rPr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dirty="0">
              <a:solidFill>
                <a:srgbClr val="FFFFFF">
                  <a:lumMod val="50000"/>
                </a:srgbClr>
              </a:solidFill>
            </a:endParaRPr>
          </a:p>
        </p:txBody>
      </p:sp>
      <p:cxnSp>
        <p:nvCxnSpPr>
          <p:cNvPr id="3" name="Straight Connector 2"/>
          <p:cNvCxnSpPr>
            <a:stCxn id="6" idx="3"/>
            <a:endCxn id="6" idx="3"/>
          </p:cNvCxnSpPr>
          <p:nvPr userDrawn="1"/>
        </p:nvCxnSpPr>
        <p:spPr>
          <a:xfrm>
            <a:off x="11859461" y="183489"/>
            <a:ext cx="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11785600" y="90459"/>
            <a:ext cx="0" cy="15240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11277600" y="90459"/>
            <a:ext cx="0" cy="15240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 userDrawn="1"/>
        </p:nvSpPr>
        <p:spPr bwMode="auto">
          <a:xfrm>
            <a:off x="1" y="1"/>
            <a:ext cx="564444" cy="1117599"/>
          </a:xfrm>
          <a:prstGeom prst="rect">
            <a:avLst/>
          </a:prstGeom>
          <a:solidFill>
            <a:srgbClr val="EFC20D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>
                <a:srgbClr val="FDAA03"/>
              </a:buClr>
            </a:pPr>
            <a:endParaRPr lang="en-US" sz="1800" b="1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1" name="Straight Connector 10"/>
          <p:cNvCxnSpPr/>
          <p:nvPr userDrawn="1"/>
        </p:nvCxnSpPr>
        <p:spPr bwMode="auto">
          <a:xfrm>
            <a:off x="1120777" y="1178468"/>
            <a:ext cx="10593057" cy="0"/>
          </a:xfrm>
          <a:prstGeom prst="line">
            <a:avLst/>
          </a:prstGeom>
          <a:solidFill>
            <a:srgbClr val="FFCC99"/>
          </a:solidFill>
          <a:ln w="12700" cap="flat" cmpd="sng" algn="ctr">
            <a:solidFill>
              <a:srgbClr val="EFC20D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Rectangle 11"/>
          <p:cNvSpPr/>
          <p:nvPr userDrawn="1"/>
        </p:nvSpPr>
        <p:spPr bwMode="auto">
          <a:xfrm>
            <a:off x="0" y="1320801"/>
            <a:ext cx="541867" cy="55372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>
                <a:srgbClr val="FDAA03"/>
              </a:buClr>
            </a:pPr>
            <a:endParaRPr lang="en-US" sz="1800" b="1" dirty="0">
              <a:solidFill>
                <a:srgbClr val="005F9E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204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8D13B-4273-2A46-833B-FDFD41DE3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073" y="365125"/>
            <a:ext cx="11430000" cy="96223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34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E7969C-D9C6-C44C-9495-E9B49C3FA0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073" y="1592825"/>
            <a:ext cx="11430000" cy="466359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869AB"/>
              </a:buClr>
              <a:buSzPct val="75000"/>
              <a:defRPr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54065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igure-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12"/>
          <p:cNvSpPr>
            <a:spLocks noGrp="1"/>
          </p:cNvSpPr>
          <p:nvPr>
            <p:ph sz="quarter" idx="15"/>
          </p:nvPr>
        </p:nvSpPr>
        <p:spPr>
          <a:xfrm>
            <a:off x="1972614" y="1600220"/>
            <a:ext cx="8229600" cy="4114779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990600" y="6446486"/>
            <a:ext cx="9144000" cy="285509"/>
          </a:xfrm>
        </p:spPr>
        <p:txBody>
          <a:bodyPr anchor="b" anchorCtr="0">
            <a:noAutofit/>
          </a:bodyPr>
          <a:lstStyle>
            <a:lvl1pPr marL="111125" indent="-111125">
              <a:spcBef>
                <a:spcPts val="300"/>
              </a:spcBef>
              <a:buNone/>
              <a:defRPr sz="1100" b="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341317" indent="0">
              <a:buNone/>
              <a:defRPr/>
            </a:lvl2pPr>
            <a:lvl3pPr marL="1018834" indent="0">
              <a:buNone/>
              <a:defRPr/>
            </a:lvl3pPr>
            <a:lvl4pPr marL="1528250" indent="0">
              <a:buNone/>
              <a:defRPr/>
            </a:lvl4pPr>
            <a:lvl5pPr marL="2037667" indent="0">
              <a:buNone/>
              <a:defRPr/>
            </a:lvl5pPr>
          </a:lstStyle>
          <a:p>
            <a:pPr lvl="0"/>
            <a:r>
              <a:rPr lang="en-US" dirty="0"/>
              <a:t>Notes: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1026" y="67236"/>
            <a:ext cx="838200" cy="195158"/>
          </a:xfrm>
        </p:spPr>
        <p:txBody>
          <a:bodyPr wrap="square" anchor="b" anchorCtr="0">
            <a:noAutofit/>
          </a:bodyPr>
          <a:lstStyle>
            <a:lvl1pPr marL="114300" indent="-114300">
              <a:spcBef>
                <a:spcPts val="300"/>
              </a:spcBef>
              <a:buNone/>
              <a:defRPr sz="900" b="1">
                <a:solidFill>
                  <a:schemeClr val="bg1"/>
                </a:solidFill>
                <a:latin typeface="+mn-lt"/>
              </a:defRPr>
            </a:lvl1pPr>
            <a:lvl2pPr marL="341317" indent="0">
              <a:buNone/>
              <a:defRPr/>
            </a:lvl2pPr>
            <a:lvl3pPr marL="1018834" indent="0">
              <a:buNone/>
              <a:defRPr/>
            </a:lvl3pPr>
            <a:lvl4pPr marL="1528250" indent="0">
              <a:buNone/>
              <a:defRPr/>
            </a:lvl4pPr>
            <a:lvl5pPr marL="2037667" indent="0">
              <a:buNone/>
              <a:defRPr/>
            </a:lvl5pPr>
          </a:lstStyle>
          <a:p>
            <a:pPr lvl="0"/>
            <a:r>
              <a:rPr lang="en-US" dirty="0"/>
              <a:t>NNR.#</a:t>
            </a:r>
          </a:p>
        </p:txBody>
      </p:sp>
    </p:spTree>
    <p:extLst>
      <p:ext uri="{BB962C8B-B14F-4D97-AF65-F5344CB8AC3E}">
        <p14:creationId xmlns:p14="http://schemas.microsoft.com/office/powerpoint/2010/main" val="192850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360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 Funding Slide">
  <p:cSld name="01 Funding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3650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62738-9F37-BD46-BFA3-475BF9518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073" y="365125"/>
            <a:ext cx="11430000" cy="960120"/>
          </a:xfrm>
        </p:spPr>
        <p:txBody>
          <a:bodyPr>
            <a:normAutofit/>
          </a:bodyPr>
          <a:lstStyle>
            <a:lvl1pPr>
              <a:defRPr sz="3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43DD40-A377-B34A-8676-8CADF7CB7A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4073" y="1612490"/>
            <a:ext cx="5539839" cy="4651150"/>
          </a:xfrm>
        </p:spPr>
        <p:txBody>
          <a:bodyPr/>
          <a:lstStyle>
            <a:lvl3pPr marL="1143000" indent="-228600">
              <a:defRPr lang="en-US" sz="2000" kern="1200" dirty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Open Sans" panose="020B0606030504020204" pitchFamily="34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0732B7-B525-4B41-8FDF-71B88D6600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612490"/>
            <a:ext cx="5714010" cy="4651150"/>
          </a:xfrm>
        </p:spPr>
        <p:txBody>
          <a:bodyPr/>
          <a:lstStyle>
            <a:lvl3pPr marL="1143000" indent="-228600">
              <a:defRPr lang="en-US" sz="2000" kern="1200" dirty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Open Sans" panose="020B0606030504020204" pitchFamily="34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1371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F128EC-2309-C84B-98BB-4C07F5BF1B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2710" y="1065820"/>
            <a:ext cx="5634865" cy="40207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E510B2-74E2-6042-BE4E-25C1E1AE5B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2710" y="1590261"/>
            <a:ext cx="5634865" cy="4599402"/>
          </a:xfrm>
        </p:spPr>
        <p:txBody>
          <a:bodyPr/>
          <a:lstStyle>
            <a:lvl3pPr marL="1143000" indent="-228600">
              <a:defRPr lang="en-US" sz="2000" kern="1200" dirty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Open Sans" panose="020B0606030504020204" pitchFamily="34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0FB53B-EE9C-A945-A585-CFD19998EC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4427" y="1065820"/>
            <a:ext cx="5662616" cy="40207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9D8F00-1C36-DD40-8073-C8AA9679F9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4427" y="1590261"/>
            <a:ext cx="5662616" cy="4599402"/>
          </a:xfrm>
        </p:spPr>
        <p:txBody>
          <a:bodyPr/>
          <a:lstStyle>
            <a:lvl3pPr marL="1143000" indent="-228600">
              <a:defRPr lang="en-US" sz="2000" kern="1200" dirty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Open Sans" panose="020B0606030504020204" pitchFamily="34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2075C18-E3AB-A948-AFB4-F476D27D1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073" y="365126"/>
            <a:ext cx="11430000" cy="53035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816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F35C2-4039-AB42-AD89-F7823F368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904" y="365126"/>
            <a:ext cx="11430000" cy="1158874"/>
          </a:xfrm>
        </p:spPr>
        <p:txBody>
          <a:bodyPr>
            <a:noAutofit/>
          </a:bodyPr>
          <a:lstStyle>
            <a:lvl1pPr>
              <a:defRPr sz="3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4702C1D6-6DB6-3942-8BDF-C56C4741D7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1663" y="1641986"/>
            <a:ext cx="11505537" cy="4621653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35288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2A2CB-C3D1-6448-80A4-ED5CC04F5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5BC35A97-2324-9940-807D-87B8EF6FBAB3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74650" y="1260475"/>
            <a:ext cx="11385550" cy="4884738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5018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38BB47-A3DE-A045-8730-2C470100A7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100286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2EF651-F22C-0249-AB9E-1FBE091E4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196" y="332511"/>
            <a:ext cx="4621877" cy="1403032"/>
          </a:xfrm>
        </p:spPr>
        <p:txBody>
          <a:bodyPr anchor="b">
            <a:noAutofit/>
          </a:bodyPr>
          <a:lstStyle>
            <a:lvl1pPr>
              <a:defRPr sz="3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2F9CAE-0E39-BC48-AF71-736F22253A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24196" y="1933996"/>
            <a:ext cx="4621877" cy="4591493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F56D66E9-9D2A-4F42-BCBE-76D71A48DDDD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6451600" y="6382932"/>
            <a:ext cx="5567680" cy="285114"/>
          </a:xfrm>
        </p:spPr>
        <p:txBody>
          <a:bodyPr>
            <a:norm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9071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bTitle: Autoradio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7BD2560-BA1D-A446-B165-23043FD424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308070" cy="6929979"/>
          </a:xfrm>
          <a:prstGeom prst="rect">
            <a:avLst/>
          </a:prstGeom>
        </p:spPr>
      </p:pic>
      <p:sp>
        <p:nvSpPr>
          <p:cNvPr id="7" name="TextBox 6" descr="Autoradiographic Visualization: Areas show intricate pattern of opioid receptor distribution in well-defined brain areas. Receptors are marked by [³H]naloxone binding and subsequent and autoradiographic visualization in emulsion-coated brain sections. Courtesy of Miles Herkenham, NIH/NIMH&#10;">
            <a:extLst>
              <a:ext uri="{FF2B5EF4-FFF2-40B4-BE49-F238E27FC236}">
                <a16:creationId xmlns:a16="http://schemas.microsoft.com/office/drawing/2014/main" id="{37E0E4FB-0F5D-2448-91EE-B911768D36F6}"/>
              </a:ext>
            </a:extLst>
          </p:cNvPr>
          <p:cNvSpPr txBox="1"/>
          <p:nvPr userDrawn="1"/>
        </p:nvSpPr>
        <p:spPr>
          <a:xfrm>
            <a:off x="383156" y="6265992"/>
            <a:ext cx="11402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Autoradiographic Visualization: Areas show intricate pattern of opioid receptor distribution in well-defined brain areas. Receptors are marked by [³H]naloxone binding and subsequent and autoradiographic visualization in emulsion-coated brain sections. </a:t>
            </a:r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Courtesy of Miles Herkenham, NIH/NIMH</a:t>
            </a:r>
            <a:endParaRPr lang="en-US" sz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F47C5A8-3CC8-FD45-A69F-099D2EF7F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156" y="680086"/>
            <a:ext cx="11054080" cy="486930"/>
          </a:xfr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467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7D0946-6B65-654E-800D-187B49AF1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073" y="365126"/>
            <a:ext cx="11385711" cy="4869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A6C262-507A-5349-A721-2135725CE1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4073" y="1130531"/>
            <a:ext cx="11385711" cy="50630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63FE5BE0-27FD-0E4A-B9C1-392DE2792AB1}"/>
              </a:ext>
            </a:extLst>
          </p:cNvPr>
          <p:cNvSpPr txBox="1">
            <a:spLocks/>
          </p:cNvSpPr>
          <p:nvPr userDrawn="1"/>
        </p:nvSpPr>
        <p:spPr>
          <a:xfrm>
            <a:off x="11804072" y="6632369"/>
            <a:ext cx="387928" cy="22563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0143C"/>
              </a:buClr>
              <a:buFontTx/>
              <a:buNone/>
              <a:defRPr sz="1000" kern="1200">
                <a:solidFill>
                  <a:srgbClr val="2869A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558A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F1973"/>
              </a:buClr>
              <a:buFont typeface="System Font Regular"/>
              <a:buChar char="‣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143C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143C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21C067D-5FDF-064C-9DE7-D1A9DCDEDADD}" type="slidenum">
              <a:rPr lang="en-US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/>
              <a:t>‹#›</a:t>
            </a:fld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448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0" r:id="rId3"/>
    <p:sldLayoutId id="2147483652" r:id="rId4"/>
    <p:sldLayoutId id="2147483653" r:id="rId5"/>
    <p:sldLayoutId id="2147483654" r:id="rId6"/>
    <p:sldLayoutId id="2147483667" r:id="rId7"/>
    <p:sldLayoutId id="214748365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baseline="0">
          <a:solidFill>
            <a:srgbClr val="20558A"/>
          </a:solidFill>
          <a:latin typeface="Arial" panose="020B0604020202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143C"/>
        </a:buClr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0558A"/>
        </a:buClr>
        <a:buFont typeface="Wingdings" pitchFamily="2" charset="2"/>
        <a:buChar char="§"/>
        <a:defRPr sz="2400" kern="1200" baseline="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5F1973"/>
        </a:buClr>
        <a:buSzPct val="75000"/>
        <a:buFont typeface="Wingdings 3" panose="05040102010807070707" pitchFamily="18" charset="2"/>
        <a:buChar char=""/>
        <a:defRPr sz="2000" kern="1200" baseline="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143C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143C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7D0946-6B65-654E-800D-187B49AF1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073" y="365126"/>
            <a:ext cx="11385711" cy="4869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A6C262-507A-5349-A721-2135725CE1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4073" y="1130531"/>
            <a:ext cx="11385711" cy="50630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63FE5BE0-27FD-0E4A-B9C1-392DE2792AB1}"/>
              </a:ext>
            </a:extLst>
          </p:cNvPr>
          <p:cNvSpPr txBox="1">
            <a:spLocks/>
          </p:cNvSpPr>
          <p:nvPr userDrawn="1"/>
        </p:nvSpPr>
        <p:spPr>
          <a:xfrm>
            <a:off x="11804072" y="6632369"/>
            <a:ext cx="387928" cy="22563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0143C"/>
              </a:buClr>
              <a:buFontTx/>
              <a:buNone/>
              <a:defRPr sz="1000" kern="1200">
                <a:solidFill>
                  <a:srgbClr val="2869A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558A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F1973"/>
              </a:buClr>
              <a:buFont typeface="System Font Regular"/>
              <a:buChar char="‣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143C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143C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21C067D-5FDF-064C-9DE7-D1A9DCDEDADD}" type="slidenum">
              <a:rPr lang="en-US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/>
              <a:t>‹#›</a:t>
            </a:fld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540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baseline="0">
          <a:solidFill>
            <a:srgbClr val="20558A"/>
          </a:solidFill>
          <a:latin typeface="Arial" panose="020B0604020202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143C"/>
        </a:buClr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0558A"/>
        </a:buClr>
        <a:buFont typeface="Wingdings" pitchFamily="2" charset="2"/>
        <a:buChar char="§"/>
        <a:defRPr sz="2400" kern="1200" baseline="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5F1973"/>
        </a:buClr>
        <a:buSzPct val="75000"/>
        <a:buFont typeface="Wingdings 3" panose="05040102010807070707" pitchFamily="18" charset="2"/>
        <a:buChar char=""/>
        <a:defRPr sz="2000" kern="1200" baseline="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143C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143C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edfont.com/waybetters-quitbet-app-wins-digital-health-award-at-society-of-behavioral-medicine-conference/" TargetMode="External"/><Relationship Id="rId3" Type="http://schemas.openxmlformats.org/officeDocument/2006/relationships/hyperlink" Target="https://reporter.nih.gov/search/aVWYvp62PUCVSQ-KOcOQ3g/project-details/11287903#description" TargetMode="External"/><Relationship Id="rId7" Type="http://schemas.openxmlformats.org/officeDocument/2006/relationships/hyperlink" Target="https://reporter.nih.gov/search/kL9h3qLJN0GQuQRk5BWzZA/projects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reporter.nih.gov/search/QJiVKhQy30KbEK437EEmtA/project-details/10250714" TargetMode="External"/><Relationship Id="rId5" Type="http://schemas.openxmlformats.org/officeDocument/2006/relationships/hyperlink" Target="https://reporter.nih.gov/search/Dh4mKO5rL02xC1pFlew-ow/project-details/11006153#description" TargetMode="External"/><Relationship Id="rId10" Type="http://schemas.openxmlformats.org/officeDocument/2006/relationships/hyperlink" Target="https://www.fda.gov/news-events/press-announcements/fda-awards-first-ever-national-priority-vouchers-nine-sponsors" TargetMode="External"/><Relationship Id="rId4" Type="http://schemas.openxmlformats.org/officeDocument/2006/relationships/hyperlink" Target="https://reporter.nih.gov/search/cRW51V0fhEW54CZrb2Jdsw/project-details/11008626#description" TargetMode="External"/><Relationship Id="rId9" Type="http://schemas.openxmlformats.org/officeDocument/2006/relationships/hyperlink" Target="https://pubmed.ncbi.nlm.nih.gov/38709500/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grants.nih.gov/grants/guide/notice-files/NOT-OD-26-006.html" TargetMode="External"/><Relationship Id="rId2" Type="http://schemas.openxmlformats.org/officeDocument/2006/relationships/hyperlink" Target="https://grants.nih.gov/grants/guide/notice-files/NOT-OD-25-130.html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grants.nih.gov/grants/guide/notice-files/NOT-OD-25-132.html" TargetMode="External"/><Relationship Id="rId5" Type="http://schemas.openxmlformats.org/officeDocument/2006/relationships/hyperlink" Target="https://www.nih.gov/news-events/news-releases/nih-prioritize-human-based-research-technologies" TargetMode="External"/><Relationship Id="rId4" Type="http://schemas.openxmlformats.org/officeDocument/2006/relationships/hyperlink" Target="https://grants.nih.gov/grants/guide/notice-files/NOT-OD-26-009.htm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ciencedirect.com/science/article/pii/S0306460324002600?via%3Dihub" TargetMode="External"/><Relationship Id="rId3" Type="http://schemas.openxmlformats.org/officeDocument/2006/relationships/chart" Target="../charts/chart2.xml"/><Relationship Id="rId7" Type="http://schemas.openxmlformats.org/officeDocument/2006/relationships/hyperlink" Target="https://pubmed.ncbi.nlm.nih.gov/41269181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gcc02.safelinks.protection.outlook.com/?url=https%3A%2F%2Fwww.sciencedirect.com%2Fscience%2Farticle%2Fpii%2FS1054139X2200698X%3Fvia%253Dihub&amp;data=05%7C02%7Cjessica.cotto%40nih.gov%7C30a32e6de5824851286a08de70ceb104%7C14b77578977342d58507251ca2dc2b06%7C0%7C0%7C639072230185862949%7CUnknown%7CTWFpbGZsb3d8eyJFbXB0eU1hcGkiOnRydWUsIlYiOiIwLjAuMDAwMCIsIlAiOiJXaW4zMiIsIkFOIjoiTWFpbCIsIldUIjoyfQ%3D%3D%7C0%7C%7C%7C&amp;sdata=qsmZkkrIuqgIeqxmh6N2b1ZZTqXnzaQZGo9J1JE1%2FPI%3D&amp;reserved=0" TargetMode="External"/><Relationship Id="rId5" Type="http://schemas.openxmlformats.org/officeDocument/2006/relationships/hyperlink" Target="https://pubmed.ncbi.nlm.nih.gov/35947383/" TargetMode="External"/><Relationship Id="rId4" Type="http://schemas.openxmlformats.org/officeDocument/2006/relationships/hyperlink" Target="https://gcc02.safelinks.protection.outlook.com/?url=https%3A%2F%2Fwww.sciencedirect.com%2Fscience%2Farticle%2Fpii%2FS2772724622000154&amp;data=05%7C01%7Cjessica.cotto%40nih.gov%7Cc4937df527d342c1927308dadd282e2e%7C14b77578977342d58507251ca2dc2b06%7C0%7C0%7C638065461881887894%7CUnknown%7CTWFpbGZsb3d8eyJWIjoiMC4wLjAwMDAiLCJQIjoiV2luMzIiLCJBTiI6Ik1haWwiLCJXVCI6Mn0%3D%7C3000%7C%7C%7C&amp;sdata=Iyek26tohmEutXzbAgEQ97gprHIfbc7N5snYALYw%2BJ0%3D&amp;reserved=0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057DFD5-3C60-7C49-821E-3497B208D5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2800" b="1" dirty="0">
                <a:solidFill>
                  <a:srgbClr val="20558A"/>
                </a:solidFill>
              </a:rPr>
              <a:t>Wilson M. Compton, M.D., M.P.E.</a:t>
            </a:r>
          </a:p>
          <a:p>
            <a:r>
              <a:rPr lang="en-US" sz="2400" dirty="0">
                <a:solidFill>
                  <a:srgbClr val="20558A"/>
                </a:solidFill>
              </a:rPr>
              <a:t>Deputy Director</a:t>
            </a:r>
          </a:p>
          <a:p>
            <a:r>
              <a:rPr lang="en-US" sz="2400" dirty="0">
                <a:solidFill>
                  <a:srgbClr val="20558A"/>
                </a:solidFill>
              </a:rPr>
              <a:t>National Institute on Drug Abuse</a:t>
            </a:r>
          </a:p>
          <a:p>
            <a:r>
              <a:rPr lang="en-US" sz="2400" dirty="0">
                <a:solidFill>
                  <a:srgbClr val="20558A"/>
                </a:solidFill>
              </a:rPr>
              <a:t>email: </a:t>
            </a:r>
            <a:r>
              <a:rPr lang="en-US" sz="2400" i="1" dirty="0">
                <a:solidFill>
                  <a:srgbClr val="20558A"/>
                </a:solidFill>
              </a:rPr>
              <a:t>wcompton@nida.nih.gov</a:t>
            </a:r>
            <a:r>
              <a:rPr lang="en-US" sz="2400" dirty="0">
                <a:solidFill>
                  <a:srgbClr val="20558A"/>
                </a:solidFill>
              </a:rPr>
              <a:t> </a:t>
            </a:r>
          </a:p>
          <a:p>
            <a:endParaRPr lang="en-US" sz="2800" dirty="0">
              <a:solidFill>
                <a:srgbClr val="20558A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CC9AE34-CBC4-0037-135E-046FC2BD28F9}"/>
              </a:ext>
            </a:extLst>
          </p:cNvPr>
          <p:cNvSpPr txBox="1">
            <a:spLocks/>
          </p:cNvSpPr>
          <p:nvPr/>
        </p:nvSpPr>
        <p:spPr>
          <a:xfrm>
            <a:off x="422564" y="2121206"/>
            <a:ext cx="11346872" cy="923330"/>
          </a:xfrm>
          <a:prstGeom prst="rect">
            <a:avLst/>
          </a:prstGeom>
        </p:spPr>
        <p:txBody>
          <a:bodyPr vert="horz" lIns="91440" tIns="45720" rIns="91440" bIns="45720" rtlCol="0" anchor="b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 baseline="0">
                <a:solidFill>
                  <a:srgbClr val="20558A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NIH Updates: </a:t>
            </a:r>
            <a:r>
              <a:rPr lang="en-US" i="1" dirty="0"/>
              <a:t>NIDA</a:t>
            </a:r>
          </a:p>
        </p:txBody>
      </p:sp>
    </p:spTree>
    <p:extLst>
      <p:ext uri="{BB962C8B-B14F-4D97-AF65-F5344CB8AC3E}">
        <p14:creationId xmlns:p14="http://schemas.microsoft.com/office/powerpoint/2010/main" val="4002163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B8F0C6D-AA06-B945-6442-6F020F2D342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688" t="24944" r="49766" b="13944"/>
          <a:stretch>
            <a:fillRect/>
          </a:stretch>
        </p:blipFill>
        <p:spPr>
          <a:xfrm>
            <a:off x="8609274" y="3134592"/>
            <a:ext cx="3407465" cy="31442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A063484-03FF-4F36-B499-7D5481EC8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492" y="349250"/>
            <a:ext cx="11711247" cy="962230"/>
          </a:xfrm>
        </p:spPr>
        <p:txBody>
          <a:bodyPr>
            <a:noAutofit/>
          </a:bodyPr>
          <a:lstStyle/>
          <a:p>
            <a:pPr algn="ctr"/>
            <a:r>
              <a:rPr lang="en-US" sz="2800" dirty="0"/>
              <a:t>NIDA Small Business Innovation Research Program </a:t>
            </a:r>
            <a:br>
              <a:rPr lang="en-US" sz="2800" dirty="0"/>
            </a:br>
            <a:r>
              <a:rPr lang="en-US" sz="2800" dirty="0"/>
              <a:t>Supports Development and Commercialization of Novel Therapies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32FC9-C468-42F2-BCD9-CE13E25CA4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592" y="1485900"/>
            <a:ext cx="8274628" cy="5311140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>
                <a:solidFill>
                  <a:srgbClr val="255E9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Current research</a:t>
            </a:r>
          </a:p>
          <a:p>
            <a:pPr lvl="1"/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Assessment of a Digitally Controlled Aerosolized NRT </a:t>
            </a:r>
            <a:r>
              <a:rPr lang="en-US" dirty="0">
                <a:solidFill>
                  <a:srgbClr val="00549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dirty="0">
                <a:solidFill>
                  <a:srgbClr val="00549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R42DA060773</a:t>
            </a:r>
            <a:r>
              <a:rPr lang="en-US" dirty="0">
                <a:solidFill>
                  <a:srgbClr val="00549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lvl="1"/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Innovative E-Vape Administration of Cytisine to Enhance Patient Adherence and Treatment Completion </a:t>
            </a:r>
            <a:r>
              <a:rPr lang="en-US" dirty="0">
                <a:solidFill>
                  <a:srgbClr val="255E9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dirty="0">
                <a:solidFill>
                  <a:srgbClr val="00549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R43DA061725</a:t>
            </a:r>
            <a:r>
              <a:rPr lang="en-US" dirty="0">
                <a:solidFill>
                  <a:srgbClr val="00549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lvl="1"/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Preventing SU Risk in Upper Elementary School Students </a:t>
            </a:r>
            <a:r>
              <a:rPr lang="en-US" dirty="0">
                <a:solidFill>
                  <a:srgbClr val="00549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dirty="0">
                <a:solidFill>
                  <a:srgbClr val="00549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R44DA061665</a:t>
            </a:r>
            <a:r>
              <a:rPr lang="en-US" dirty="0">
                <a:solidFill>
                  <a:srgbClr val="00549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r>
              <a:rPr lang="en-U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Products moving towards or already commercialized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 Brief Behavioral Activation Mobile Application for Nicotine Vaping Cessation Among Adolescent Primary Care Patients (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R41DA053856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dirty="0">
                <a:solidFill>
                  <a:srgbClr val="2055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available as the </a:t>
            </a:r>
            <a:r>
              <a:rPr lang="en-US" dirty="0" err="1">
                <a:solidFill>
                  <a:srgbClr val="2055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VapeX</a:t>
            </a:r>
            <a:r>
              <a:rPr lang="en-US" dirty="0">
                <a:solidFill>
                  <a:srgbClr val="2055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app.</a:t>
            </a:r>
          </a:p>
          <a:p>
            <a:pPr lvl="1"/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QuitBet: A Digital Social Game that Pays You to Stop Smoking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rgbClr val="20558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dirty="0">
                <a:solidFill>
                  <a:srgbClr val="20558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5R44DA048668</a:t>
            </a:r>
            <a:r>
              <a:rPr lang="en-US" dirty="0">
                <a:solidFill>
                  <a:srgbClr val="20558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based on contingency management is </a:t>
            </a:r>
            <a:r>
              <a:rPr lang="en-US" dirty="0">
                <a:solidFill>
                  <a:srgbClr val="00549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moving towards commercialization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Benefit and Safety of Cytisinicline 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cytisine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 for Cessation of Nicotine E-cigarette Use (4R44DA054784). </a:t>
            </a:r>
            <a:r>
              <a:rPr lang="en-US" dirty="0">
                <a:solidFill>
                  <a:srgbClr val="2055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RCT findings demonstrated efficacy </a:t>
            </a:r>
            <a:r>
              <a:rPr lang="en-US" dirty="0">
                <a:solidFill>
                  <a:srgbClr val="00549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cytisinicline for 12 weeks, with behavioral support, in adults (</a:t>
            </a:r>
            <a:r>
              <a:rPr lang="en-US" dirty="0">
                <a:solidFill>
                  <a:srgbClr val="005494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Rigotti, et. al., 2024</a:t>
            </a:r>
            <a:r>
              <a:rPr lang="en-US" dirty="0">
                <a:solidFill>
                  <a:srgbClr val="00549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). The company was awarded the </a:t>
            </a:r>
            <a:r>
              <a:rPr lang="en-US" dirty="0">
                <a:solidFill>
                  <a:srgbClr val="005494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FDA Commissioner’s National Priority Voucher</a:t>
            </a:r>
            <a:r>
              <a:rPr lang="en-US" dirty="0">
                <a:solidFill>
                  <a:srgbClr val="00549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5654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B213A-9367-468E-BF6A-FB257E49D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073" y="87723"/>
            <a:ext cx="11430000" cy="962230"/>
          </a:xfrm>
          <a:noFill/>
        </p:spPr>
        <p:txBody>
          <a:bodyPr/>
          <a:lstStyle/>
          <a:p>
            <a:pPr algn="ctr"/>
            <a:r>
              <a:rPr lang="en-US" dirty="0"/>
              <a:t>Research Areas of Opportunity </a:t>
            </a:r>
            <a:r>
              <a:rPr lang="en-US" i="1" dirty="0"/>
              <a:t>(Selected)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55660-985D-4348-9DB5-752452505D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182" y="1097202"/>
            <a:ext cx="11069782" cy="4663595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b="1" dirty="0"/>
              <a:t>Mitigating harms</a:t>
            </a:r>
            <a:r>
              <a:rPr lang="en-US" dirty="0"/>
              <a:t>: switching rather than total abstinence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b="1" dirty="0"/>
              <a:t>Understanding impact of other product use on smoking cessation or switching </a:t>
            </a:r>
            <a:r>
              <a:rPr lang="en-US" dirty="0"/>
              <a:t>(e.g., e-cigarettes, nicotine pouches, heat not burn, synthetic nicotine) 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b="1" dirty="0"/>
              <a:t>Nicotine reduction </a:t>
            </a:r>
            <a:r>
              <a:rPr lang="en-US" dirty="0"/>
              <a:t>as a strategy for decreased abuse liability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b="1" dirty="0"/>
              <a:t>Eliminating menthol </a:t>
            </a:r>
            <a:r>
              <a:rPr lang="en-US" dirty="0"/>
              <a:t>from tobacco products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b="1" dirty="0"/>
              <a:t>Marijuana co-use </a:t>
            </a:r>
            <a:r>
              <a:rPr lang="en-US" dirty="0"/>
              <a:t>via combustibles and vaping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b="1" dirty="0"/>
              <a:t>New products/ingredients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b="1" dirty="0"/>
              <a:t>Big Tobacco “targeted” populations</a:t>
            </a:r>
            <a:r>
              <a:rPr lang="en-US" dirty="0"/>
              <a:t> and health disparities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b="1" dirty="0"/>
              <a:t>Definitions</a:t>
            </a:r>
            <a:r>
              <a:rPr lang="en-US" dirty="0"/>
              <a:t> and self-classification as a “Smoker”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en-US" dirty="0"/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en-US" dirty="0"/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125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>
          <a:extLst>
            <a:ext uri="{FF2B5EF4-FFF2-40B4-BE49-F238E27FC236}">
              <a16:creationId xmlns:a16="http://schemas.microsoft.com/office/drawing/2014/main" id="{01C4DE0C-DAD9-C665-B63A-A48183809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" name="Google Shape;48;p2">
            <a:extLst>
              <a:ext uri="{FF2B5EF4-FFF2-40B4-BE49-F238E27FC236}">
                <a16:creationId xmlns:a16="http://schemas.microsoft.com/office/drawing/2014/main" id="{4F2A8883-CA19-D977-FB7C-ACE0F61A9CF6}"/>
              </a:ext>
            </a:extLst>
          </p:cNvPr>
          <p:cNvGraphicFramePr/>
          <p:nvPr/>
        </p:nvGraphicFramePr>
        <p:xfrm>
          <a:off x="542275" y="3048692"/>
          <a:ext cx="11107451" cy="3180802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657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03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9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20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90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Please add “yes” or “no” to each table cell.  If “yes”, please turn cell background color to yellow.</a:t>
                      </a:r>
                      <a:endParaRPr sz="1500" u="none" strike="noStrike" cap="none"/>
                    </a:p>
                  </a:txBody>
                  <a:tcPr marL="91451" marR="91451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90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Tobacco</a:t>
                      </a:r>
                      <a:endParaRPr sz="15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90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Industry</a:t>
                      </a:r>
                      <a:endParaRPr sz="1500" u="none" strike="noStrike" cap="none"/>
                    </a:p>
                  </a:txBody>
                  <a:tcPr marL="91451" marR="91451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90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E-cigarette &amp; nicotine product industry (excluding pharma)</a:t>
                      </a:r>
                      <a:endParaRPr sz="1500" u="none" strike="noStrike" cap="none"/>
                    </a:p>
                  </a:txBody>
                  <a:tcPr marL="91451" marR="91451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900" u="none" strike="noStrike" cap="none">
                          <a:solidFill>
                            <a:schemeClr val="dk1"/>
                          </a:solidFill>
                        </a:rPr>
                        <a:t>Pharma</a:t>
                      </a:r>
                      <a:endParaRPr sz="15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900" u="none" strike="noStrike" cap="none">
                          <a:solidFill>
                            <a:schemeClr val="dk1"/>
                          </a:solidFill>
                        </a:rPr>
                        <a:t>Industry</a:t>
                      </a:r>
                      <a:endParaRPr sz="15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9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1" marR="91451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035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The work being presented has received funding or other means of support from any of the following sources: </a:t>
                      </a:r>
                      <a:endParaRPr sz="1500" u="none" strike="noStrike" cap="none"/>
                    </a:p>
                  </a:txBody>
                  <a:tcPr marL="91451" marR="91451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strike="noStrike" cap="none" dirty="0">
                          <a:solidFill>
                            <a:schemeClr val="dk1"/>
                          </a:solidFill>
                        </a:rPr>
                        <a:t>No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91451" marR="91451" marT="45725" marB="45725" anchor="ctr" anchorCtr="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strike="noStrike" cap="none" dirty="0">
                          <a:solidFill>
                            <a:schemeClr val="dk1"/>
                          </a:solidFill>
                        </a:rPr>
                        <a:t>No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91451" marR="91451" marT="45725" marB="45725" anchor="ctr" anchorCtr="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strike="noStrike" cap="none" dirty="0">
                          <a:solidFill>
                            <a:schemeClr val="dk1"/>
                          </a:solidFill>
                        </a:rPr>
                        <a:t>No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91451" marR="91451" marT="45725" marB="45725" anchor="ctr" anchorCtr="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035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Any of the authors have received funding (including consultancy) from any of the following sources in the past 5 years:</a:t>
                      </a:r>
                      <a:endParaRPr sz="1500" u="none" strike="noStrike" cap="none"/>
                    </a:p>
                  </a:txBody>
                  <a:tcPr marL="91451" marR="91451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strike="noStrike" cap="none" dirty="0">
                          <a:solidFill>
                            <a:schemeClr val="dk1"/>
                          </a:solidFill>
                        </a:rPr>
                        <a:t>No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91451" marR="91451" marT="45725" marB="45725" anchor="ctr" anchorCtr="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strike="noStrike" cap="none" dirty="0">
                          <a:solidFill>
                            <a:schemeClr val="dk1"/>
                          </a:solidFill>
                        </a:rPr>
                        <a:t>No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91451" marR="91451" marT="45725" marB="45725" anchor="ctr" anchorCtr="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strike="noStrike" cap="none" dirty="0">
                          <a:solidFill>
                            <a:schemeClr val="dk1"/>
                          </a:solidFill>
                        </a:rPr>
                        <a:t>No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91451" marR="91451" marT="45725" marB="45725" anchor="ctr" anchorCtr="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9" name="Google Shape;49;p2">
            <a:extLst>
              <a:ext uri="{FF2B5EF4-FFF2-40B4-BE49-F238E27FC236}">
                <a16:creationId xmlns:a16="http://schemas.microsoft.com/office/drawing/2014/main" id="{1EE37CAD-D0D9-FCA1-A3F6-2A19C19941EB}"/>
              </a:ext>
            </a:extLst>
          </p:cNvPr>
          <p:cNvSpPr txBox="1"/>
          <p:nvPr/>
        </p:nvSpPr>
        <p:spPr>
          <a:xfrm>
            <a:off x="542276" y="1935918"/>
            <a:ext cx="11489301" cy="10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SzPts val="2400"/>
            </a:pPr>
            <a:r>
              <a:rPr lang="en-US" sz="2400" b="1" dirty="0">
                <a:solidFill>
                  <a:srgbClr val="234246"/>
                </a:solidFill>
                <a:latin typeface="Open Sans"/>
                <a:ea typeface="Open Sans"/>
                <a:cs typeface="Open Sans"/>
                <a:sym typeface="Open Sans"/>
              </a:rPr>
              <a:t>This presentation was supported by the National Institute on Drug Abuse</a:t>
            </a:r>
          </a:p>
          <a:p>
            <a:pPr>
              <a:buClr>
                <a:srgbClr val="000000"/>
              </a:buClr>
              <a:buSzPts val="2400"/>
            </a:pPr>
            <a:endParaRPr lang="en-US" sz="2400" b="1" dirty="0">
              <a:solidFill>
                <a:srgbClr val="2342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>
              <a:buClr>
                <a:srgbClr val="000000"/>
              </a:buClr>
              <a:buSzPts val="2400"/>
            </a:pPr>
            <a:endParaRPr sz="1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10D94-EC7E-C8D7-9E4E-E783FE069A28}"/>
              </a:ext>
            </a:extLst>
          </p:cNvPr>
          <p:cNvSpPr txBox="1">
            <a:spLocks/>
          </p:cNvSpPr>
          <p:nvPr/>
        </p:nvSpPr>
        <p:spPr>
          <a:xfrm>
            <a:off x="542275" y="1240081"/>
            <a:ext cx="8165592" cy="3173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Funding Disclosures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339E45-BA53-76DE-B99C-BA9D3CAC59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76" y="-7448"/>
            <a:ext cx="12161513" cy="1181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36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C6FEC54-3BDF-3DB0-3703-A92E599E9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073" y="55659"/>
            <a:ext cx="11430000" cy="1232452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1560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NIDA Budget Remains Stable </a:t>
            </a:r>
            <a:br>
              <a:rPr lang="en-US" b="1" dirty="0">
                <a:solidFill>
                  <a:srgbClr val="15608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(All dollars are in thousands)</a:t>
            </a:r>
            <a:endParaRPr lang="en-US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E46E707-EED7-5F0F-1DE3-223C5B4372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533758"/>
              </p:ext>
            </p:extLst>
          </p:nvPr>
        </p:nvGraphicFramePr>
        <p:xfrm>
          <a:off x="374073" y="1468531"/>
          <a:ext cx="11430000" cy="4590233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387415">
                  <a:extLst>
                    <a:ext uri="{9D8B030D-6E8A-4147-A177-3AD203B41FA5}">
                      <a16:colId xmlns:a16="http://schemas.microsoft.com/office/drawing/2014/main" val="2453018091"/>
                    </a:ext>
                  </a:extLst>
                </a:gridCol>
                <a:gridCol w="3014195">
                  <a:extLst>
                    <a:ext uri="{9D8B030D-6E8A-4147-A177-3AD203B41FA5}">
                      <a16:colId xmlns:a16="http://schemas.microsoft.com/office/drawing/2014/main" val="358663071"/>
                    </a:ext>
                  </a:extLst>
                </a:gridCol>
                <a:gridCol w="3014195">
                  <a:extLst>
                    <a:ext uri="{9D8B030D-6E8A-4147-A177-3AD203B41FA5}">
                      <a16:colId xmlns:a16="http://schemas.microsoft.com/office/drawing/2014/main" val="2967191901"/>
                    </a:ext>
                  </a:extLst>
                </a:gridCol>
                <a:gridCol w="3014195">
                  <a:extLst>
                    <a:ext uri="{9D8B030D-6E8A-4147-A177-3AD203B41FA5}">
                      <a16:colId xmlns:a16="http://schemas.microsoft.com/office/drawing/2014/main" val="2887237712"/>
                    </a:ext>
                  </a:extLst>
                </a:gridCol>
              </a:tblGrid>
              <a:tr h="1534136">
                <a:tc>
                  <a:txBody>
                    <a:bodyPr/>
                    <a:lstStyle/>
                    <a:p>
                      <a:pPr algn="ctr"/>
                      <a:endParaRPr lang="en-US" sz="2800" baseline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55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FY 2024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Operating Budget</a:t>
                      </a:r>
                      <a:endParaRPr lang="en-US" sz="2800" baseline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55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FY 2025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Operating Budget</a:t>
                      </a:r>
                      <a:endParaRPr lang="en-US" sz="2800" baseline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55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FY 2026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Operating Budget</a:t>
                      </a:r>
                      <a:endParaRPr kumimoji="0" lang="en-US" sz="2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55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2856961"/>
                  </a:ext>
                </a:extLst>
              </a:tr>
              <a:tr h="101869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Base</a:t>
                      </a:r>
                      <a:endParaRPr kumimoji="0" lang="en-US" sz="2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0601" eaLnBrk="0" hangingPunct="0">
                        <a:lnSpc>
                          <a:spcPct val="150000"/>
                        </a:lnSpc>
                        <a:buClr>
                          <a:srgbClr val="FF0000"/>
                        </a:buClr>
                        <a:buSzPct val="150000"/>
                        <a:defRPr/>
                      </a:pPr>
                      <a:r>
                        <a:rPr lang="en-US" sz="2800" kern="0" baseline="0" dirty="0">
                          <a:solidFill>
                            <a:schemeClr val="tx1"/>
                          </a:solidFill>
                        </a:rPr>
                        <a:t>$1,308,070</a:t>
                      </a:r>
                      <a:endParaRPr lang="en-US" sz="28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0" baseline="0" dirty="0">
                          <a:solidFill>
                            <a:schemeClr val="tx1"/>
                          </a:solidFill>
                        </a:rPr>
                        <a:t>$1,308,070</a:t>
                      </a:r>
                      <a:endParaRPr lang="en-US" sz="2800" kern="0" baseline="0" dirty="0">
                        <a:solidFill>
                          <a:schemeClr val="tx1"/>
                        </a:solidFill>
                        <a:latin typeface="+mn-lt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0" baseline="0" dirty="0">
                          <a:solidFill>
                            <a:schemeClr val="tx1"/>
                          </a:solidFill>
                        </a:rPr>
                        <a:t>$1,308,070</a:t>
                      </a:r>
                      <a:endParaRPr lang="en-US" sz="2800" kern="0" baseline="0" dirty="0">
                        <a:solidFill>
                          <a:schemeClr val="tx1"/>
                        </a:solidFill>
                        <a:latin typeface="+mn-lt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4099067"/>
                  </a:ext>
                </a:extLst>
              </a:tr>
              <a:tr h="101869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HEAL</a:t>
                      </a:r>
                      <a:endParaRPr kumimoji="0" lang="en-US" sz="2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910601" eaLnBrk="0" hangingPunct="0">
                        <a:lnSpc>
                          <a:spcPct val="150000"/>
                        </a:lnSpc>
                        <a:buClr>
                          <a:srgbClr val="FF0000"/>
                        </a:buClr>
                        <a:buSzPct val="150000"/>
                        <a:defRPr/>
                      </a:pPr>
                      <a:r>
                        <a:rPr lang="en-US" sz="2800" kern="0" baseline="0" dirty="0">
                          <a:solidFill>
                            <a:schemeClr val="tx1"/>
                          </a:solidFill>
                        </a:rPr>
                        <a:t>$355,295</a:t>
                      </a:r>
                      <a:endParaRPr lang="en-US" sz="28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0" baseline="0" dirty="0">
                          <a:solidFill>
                            <a:schemeClr val="tx1"/>
                          </a:solidFill>
                        </a:rPr>
                        <a:t>$355,295</a:t>
                      </a:r>
                      <a:endParaRPr lang="en-US" sz="2800" kern="0" baseline="0" dirty="0">
                        <a:solidFill>
                          <a:schemeClr val="tx1"/>
                        </a:solidFill>
                        <a:latin typeface="+mn-lt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0" baseline="0" dirty="0">
                          <a:solidFill>
                            <a:schemeClr val="tx1"/>
                          </a:solidFill>
                        </a:rPr>
                        <a:t>$355,295</a:t>
                      </a:r>
                      <a:endParaRPr lang="en-US" sz="2800" kern="0" baseline="0" dirty="0">
                        <a:solidFill>
                          <a:schemeClr val="tx1"/>
                        </a:solidFill>
                        <a:latin typeface="+mn-lt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8433982"/>
                  </a:ext>
                </a:extLst>
              </a:tr>
              <a:tr h="101869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Total</a:t>
                      </a:r>
                      <a:endParaRPr kumimoji="0" lang="en-US" sz="2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0" baseline="0" dirty="0">
                          <a:solidFill>
                            <a:schemeClr val="tx1"/>
                          </a:solidFill>
                        </a:rPr>
                        <a:t>$1,663,365</a:t>
                      </a:r>
                      <a:endParaRPr lang="en-US" sz="2800" kern="0" baseline="0" dirty="0">
                        <a:solidFill>
                          <a:schemeClr val="tx1"/>
                        </a:solidFill>
                        <a:latin typeface="+mn-lt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0" baseline="0" dirty="0">
                          <a:solidFill>
                            <a:schemeClr val="tx1"/>
                          </a:solidFill>
                        </a:rPr>
                        <a:t>$1,663,365</a:t>
                      </a:r>
                      <a:endParaRPr lang="en-US" sz="2800" kern="0" baseline="0" dirty="0">
                        <a:solidFill>
                          <a:schemeClr val="tx1"/>
                        </a:solidFill>
                        <a:latin typeface="+mn-lt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0" baseline="0" dirty="0">
                          <a:solidFill>
                            <a:schemeClr val="tx1"/>
                          </a:solidFill>
                        </a:rPr>
                        <a:t>$1,663,365</a:t>
                      </a:r>
                      <a:endParaRPr lang="en-US" sz="2800" kern="0" baseline="0" dirty="0">
                        <a:solidFill>
                          <a:schemeClr val="tx1"/>
                        </a:solidFill>
                        <a:latin typeface="+mn-lt"/>
                        <a:ea typeface="ＭＳ Ｐゴシック" pitchFamily="34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6267134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3990CF4A-2776-86D9-9DC7-782A145EB5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87298" y="3995542"/>
            <a:ext cx="1580083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7473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76EB4-B3F0-4AB4-8CB8-3E2F92BE0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NIH Extramural Research Policy Changes </a:t>
            </a:r>
            <a:r>
              <a:rPr lang="en-US" b="0" i="1" dirty="0"/>
              <a:t>(selected)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8FE084-B619-49FE-90F6-97497E3210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474" y="1213055"/>
            <a:ext cx="9674801" cy="4663595"/>
          </a:xfrm>
        </p:spPr>
        <p:txBody>
          <a:bodyPr>
            <a:noAutofit/>
          </a:bodyPr>
          <a:lstStyle/>
          <a:p>
            <a:pPr>
              <a:lnSpc>
                <a:spcPct val="95000"/>
              </a:lnSpc>
              <a:spcAft>
                <a:spcPts val="1800"/>
              </a:spcAft>
            </a:pPr>
            <a:r>
              <a:rPr lang="en-US" sz="2400" dirty="0">
                <a:latin typeface="+mn-lt"/>
              </a:rPr>
              <a:t>Centralization of NIH Peer Review</a:t>
            </a:r>
          </a:p>
          <a:p>
            <a:pPr>
              <a:lnSpc>
                <a:spcPct val="95000"/>
              </a:lnSpc>
              <a:spcAft>
                <a:spcPts val="1800"/>
              </a:spcAft>
            </a:pPr>
            <a:r>
              <a:rPr lang="en-US" sz="2400" dirty="0">
                <a:latin typeface="+mn-lt"/>
              </a:rPr>
              <a:t>Multi-year grant funding</a:t>
            </a:r>
          </a:p>
          <a:p>
            <a:pPr>
              <a:lnSpc>
                <a:spcPct val="95000"/>
              </a:lnSpc>
              <a:spcAft>
                <a:spcPts val="1800"/>
              </a:spcAft>
              <a:tabLst>
                <a:tab pos="228600" algn="l"/>
              </a:tabLst>
            </a:pPr>
            <a:r>
              <a:rPr lang="en-US" sz="2400" dirty="0">
                <a:latin typeface="+mn-lt"/>
              </a:rPr>
              <a:t>New application and award structure for international collaborations </a:t>
            </a:r>
            <a:r>
              <a:rPr lang="en-US" sz="2400" u="sng" dirty="0">
                <a:latin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NOT-OD-25-130</a:t>
            </a:r>
            <a:endParaRPr lang="en-US" sz="2400" dirty="0">
              <a:latin typeface="+mn-lt"/>
            </a:endParaRPr>
          </a:p>
          <a:p>
            <a:pPr>
              <a:lnSpc>
                <a:spcPct val="95000"/>
              </a:lnSpc>
              <a:spcAft>
                <a:spcPts val="1800"/>
              </a:spcAft>
            </a:pPr>
            <a:r>
              <a:rPr lang="en-US" sz="2400" dirty="0">
                <a:latin typeface="+mn-lt"/>
              </a:rPr>
              <a:t>SBIR and STTR lapse in legislative authority </a:t>
            </a:r>
            <a:r>
              <a:rPr lang="en-US" sz="2400" dirty="0"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NOT-OD-26-006</a:t>
            </a:r>
            <a:endParaRPr lang="en-US" sz="2400" dirty="0">
              <a:latin typeface="+mn-lt"/>
            </a:endParaRPr>
          </a:p>
          <a:p>
            <a:pPr>
              <a:lnSpc>
                <a:spcPct val="95000"/>
              </a:lnSpc>
              <a:spcAft>
                <a:spcPts val="1800"/>
              </a:spcAft>
            </a:pPr>
            <a:r>
              <a:rPr lang="en-US" sz="2400" dirty="0">
                <a:latin typeface="+mn-lt"/>
              </a:rPr>
              <a:t>Authority to terminate award if a project no longer effectuates program goals or agency priorities </a:t>
            </a:r>
            <a:r>
              <a:rPr lang="en-US" sz="2400" dirty="0">
                <a:latin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NOT-OD-26-009</a:t>
            </a:r>
            <a:endParaRPr lang="en-US" sz="2400" dirty="0">
              <a:latin typeface="+mn-lt"/>
            </a:endParaRPr>
          </a:p>
          <a:p>
            <a:pPr>
              <a:lnSpc>
                <a:spcPct val="95000"/>
              </a:lnSpc>
              <a:spcAft>
                <a:spcPts val="1800"/>
              </a:spcAft>
            </a:pPr>
            <a:r>
              <a:rPr lang="en-US" sz="2400" dirty="0">
                <a:latin typeface="+mn-lt"/>
              </a:rPr>
              <a:t>Prioritizing </a:t>
            </a:r>
            <a:r>
              <a:rPr lang="en-US" sz="2400" dirty="0">
                <a:latin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human based research</a:t>
            </a:r>
            <a:endParaRPr lang="en-US" sz="2400" dirty="0">
              <a:latin typeface="+mn-lt"/>
            </a:endParaRPr>
          </a:p>
          <a:p>
            <a:pPr>
              <a:lnSpc>
                <a:spcPct val="95000"/>
              </a:lnSpc>
              <a:spcAft>
                <a:spcPts val="1800"/>
              </a:spcAft>
            </a:pPr>
            <a:r>
              <a:rPr lang="en-US" sz="2400" dirty="0">
                <a:latin typeface="+mn-lt"/>
              </a:rPr>
              <a:t>Supporting fairness and originality in NIH research applications </a:t>
            </a:r>
            <a:r>
              <a:rPr lang="en-US" sz="2400" u="sng" dirty="0">
                <a:latin typeface="+mn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NOT-OD-25-132</a:t>
            </a:r>
            <a:br>
              <a:rPr lang="en-US" sz="2400" dirty="0">
                <a:latin typeface="+mn-lt"/>
              </a:rPr>
            </a:br>
            <a:endParaRPr lang="en-US" sz="2400" dirty="0">
              <a:latin typeface="+mn-lt"/>
            </a:endParaRPr>
          </a:p>
          <a:p>
            <a:pPr>
              <a:lnSpc>
                <a:spcPct val="95000"/>
              </a:lnSpc>
              <a:spcAft>
                <a:spcPts val="1800"/>
              </a:spcAft>
            </a:pPr>
            <a:endParaRPr lang="en-US" sz="2400" dirty="0"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E7B06D-C76E-A876-9B31-42D1FFABC123}"/>
              </a:ext>
            </a:extLst>
          </p:cNvPr>
          <p:cNvSpPr txBox="1"/>
          <p:nvPr/>
        </p:nvSpPr>
        <p:spPr>
          <a:xfrm>
            <a:off x="9001125" y="6249045"/>
            <a:ext cx="2802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March 5, 2026</a:t>
            </a:r>
          </a:p>
        </p:txBody>
      </p:sp>
    </p:spTree>
    <p:extLst>
      <p:ext uri="{BB962C8B-B14F-4D97-AF65-F5344CB8AC3E}">
        <p14:creationId xmlns:p14="http://schemas.microsoft.com/office/powerpoint/2010/main" val="504303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1DD3A-BCC4-4590-83F7-519690DC9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073" y="0"/>
            <a:ext cx="11430000" cy="962230"/>
          </a:xfrm>
        </p:spPr>
        <p:txBody>
          <a:bodyPr/>
          <a:lstStyle/>
          <a:p>
            <a:pPr algn="ctr"/>
            <a:r>
              <a:rPr lang="en-US" sz="3200" dirty="0"/>
              <a:t>NIH Supported Tobacco Research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A8B10E5B-5DE2-EF0A-2215-0AA64B7FF7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5562715"/>
              </p:ext>
            </p:extLst>
          </p:nvPr>
        </p:nvGraphicFramePr>
        <p:xfrm>
          <a:off x="422517" y="1059442"/>
          <a:ext cx="11283288" cy="51647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EBF6C70-45BF-29E6-8414-A82AFA916AC4}"/>
              </a:ext>
            </a:extLst>
          </p:cNvPr>
          <p:cNvSpPr txBox="1"/>
          <p:nvPr/>
        </p:nvSpPr>
        <p:spPr>
          <a:xfrm>
            <a:off x="752475" y="6321437"/>
            <a:ext cx="1077595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 rtl="0">
              <a:buFont typeface="Arial" panose="020B0604020202020204" pitchFamily="34" charset="0"/>
              <a:buNone/>
              <a:defRPr sz="1100" b="0" i="0" u="none" strike="noStrike" kern="1200" baseline="0">
                <a:solidFill>
                  <a:prstClr val="white">
                    <a:lumMod val="50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^ Funds for the PATH Study are obligated to NIDA via an IAA with the FDA’s Center for Tobacco Products. </a:t>
            </a:r>
          </a:p>
          <a:p>
            <a:pPr marL="0" indent="0" algn="ctr" rtl="0">
              <a:buFont typeface="Arial" panose="020B0604020202020204" pitchFamily="34" charset="0"/>
              <a:buNone/>
              <a:defRPr sz="1100" b="0" i="0" u="none" strike="noStrike" kern="1200" baseline="0">
                <a:solidFill>
                  <a:prstClr val="white">
                    <a:lumMod val="50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1100" b="1" baseline="0" dirty="0">
                <a:solidFill>
                  <a:schemeClr val="bg1">
                    <a:lumMod val="50000"/>
                  </a:schemeClr>
                </a:solidFill>
              </a:rPr>
              <a:t>Source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: RCDC Categorical Spending, QVR </a:t>
            </a:r>
            <a:r>
              <a:rPr lang="en-US" sz="1100" i="1" baseline="0" dirty="0">
                <a:solidFill>
                  <a:schemeClr val="bg1">
                    <a:lumMod val="50000"/>
                  </a:schemeClr>
                </a:solidFill>
              </a:rPr>
              <a:t>FDA Awards Current FY </a:t>
            </a:r>
            <a:r>
              <a:rPr lang="en-US" sz="1100" i="0" baseline="0" dirty="0">
                <a:solidFill>
                  <a:schemeClr val="bg1">
                    <a:lumMod val="50000"/>
                  </a:schemeClr>
                </a:solidFill>
              </a:rPr>
              <a:t>Standard Report, and the NIDA Financial Management Branch</a:t>
            </a:r>
            <a:endParaRPr lang="en-US" sz="1100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180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D5CBCD7-2AF4-5A25-DD01-242E6AF22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B2F8350D-057C-8B58-2F1D-C506FBBFB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774" y="185635"/>
            <a:ext cx="3830342" cy="1683573"/>
          </a:xfrm>
          <a:prstGeom prst="rect">
            <a:avLst/>
          </a:prstGeom>
        </p:spPr>
      </p:pic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3982BB4A-66CC-D43C-1EB7-566ABB04A0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019" y="2091344"/>
            <a:ext cx="4971422" cy="4240876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n-US" sz="2000" dirty="0"/>
              <a:t>A nationally representative longitudinal study of tobacco use, its determinants, and its impacts in the U.S. noninstitutionalized population, aged 12+. 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n-US" sz="2000" dirty="0"/>
              <a:t>In the field continuously since 2013; collecting data in 2026 for the 14</a:t>
            </a:r>
            <a:r>
              <a:rPr lang="en-US" sz="2000" baseline="30000" dirty="0"/>
              <a:t>th</a:t>
            </a:r>
            <a:r>
              <a:rPr lang="en-US" sz="2000" dirty="0"/>
              <a:t> time; over 50,000 people have participated (with multiple baselines).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n-US" sz="2000" dirty="0"/>
              <a:t>The PATH Study data can be accessed at the NIDA/CTP-funded NAHDAP.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n-US" sz="2000" dirty="0"/>
              <a:t>&gt; 1000 publications from PATH </a:t>
            </a:r>
            <a:r>
              <a:rPr lang="en-US" sz="2000" i="1" dirty="0"/>
              <a:t>(so far)</a:t>
            </a:r>
          </a:p>
        </p:txBody>
      </p:sp>
      <p:pic>
        <p:nvPicPr>
          <p:cNvPr id="71" name="Picture 70">
            <a:extLst>
              <a:ext uri="{FF2B5EF4-FFF2-40B4-BE49-F238E27FC236}">
                <a16:creationId xmlns:a16="http://schemas.microsoft.com/office/drawing/2014/main" id="{629AD2CD-5E58-24D2-C7DB-3E5CD0F3A4C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8531" t="22716" r="45682" b="22255"/>
          <a:stretch>
            <a:fillRect/>
          </a:stretch>
        </p:blipFill>
        <p:spPr>
          <a:xfrm>
            <a:off x="5814265" y="478732"/>
            <a:ext cx="5534891" cy="3946410"/>
          </a:xfrm>
          <a:prstGeom prst="rect">
            <a:avLst/>
          </a:prstGeom>
        </p:spPr>
      </p:pic>
      <p:pic>
        <p:nvPicPr>
          <p:cNvPr id="30" name="Picture 29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9632C3E-2C4E-6428-0E50-51FDD21CD6E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6853" t="31667" r="38717" b="36724"/>
          <a:stretch>
            <a:fillRect/>
          </a:stretch>
        </p:blipFill>
        <p:spPr>
          <a:xfrm>
            <a:off x="5075441" y="4842164"/>
            <a:ext cx="7012540" cy="1855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521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87F727A-CC49-4F3D-9D4C-1E24E56DBD94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6995021"/>
              </p:ext>
            </p:extLst>
          </p:nvPr>
        </p:nvGraphicFramePr>
        <p:xfrm>
          <a:off x="6194425" y="1487272"/>
          <a:ext cx="5809673" cy="50283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FD506B4-5AE4-4B39-BB30-3151723BD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025" y="-1"/>
            <a:ext cx="11804073" cy="93655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3200" dirty="0">
                <a:solidFill>
                  <a:srgbClr val="255E91"/>
                </a:solidFill>
              </a:rPr>
              <a:t>NIDA-Supported Studies Assessing Youth Tobacco Use</a:t>
            </a:r>
            <a:endParaRPr lang="en-US" sz="3200" b="0" dirty="0">
              <a:solidFill>
                <a:schemeClr val="tx1"/>
              </a:solidFill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6415DEF-BA1B-466F-AF03-F24CE8AAB7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69233" y="733748"/>
            <a:ext cx="5634865" cy="753524"/>
          </a:xfrm>
        </p:spPr>
        <p:txBody>
          <a:bodyPr anchor="ctr">
            <a:noAutofit/>
          </a:bodyPr>
          <a:lstStyle/>
          <a:p>
            <a:pPr algn="ctr">
              <a:spcBef>
                <a:spcPts val="0"/>
              </a:spcBef>
            </a:pPr>
            <a:r>
              <a:rPr lang="en-US" sz="2000" dirty="0">
                <a:solidFill>
                  <a:srgbClr val="C00000"/>
                </a:solidFill>
              </a:rPr>
              <a:t>Monitoring the Future</a:t>
            </a:r>
          </a:p>
          <a:p>
            <a:pPr algn="ctr">
              <a:spcBef>
                <a:spcPts val="0"/>
              </a:spcBef>
            </a:pPr>
            <a:r>
              <a:rPr lang="en-US" sz="2000" b="0" dirty="0"/>
              <a:t>Past Month Use among 12</a:t>
            </a:r>
            <a:r>
              <a:rPr lang="en-US" sz="2000" b="0" baseline="30000" dirty="0"/>
              <a:t>th</a:t>
            </a:r>
            <a:r>
              <a:rPr lang="en-US" sz="2000" b="0" dirty="0"/>
              <a:t> Graders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2EC9371-C160-4887-8463-8BA6CDF9D0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264637" y="1487272"/>
            <a:ext cx="5809673" cy="4801809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Participants were 9–10-years-old at the time of recruitment with 17-18 year-old follow up in 2025-2026.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in 10 pre-teen children say they’re curious about using alcohol or tobacco 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18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Martz, et al. 2022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)—Greater curiosity to use tobacco associated with being male, perceived peer cigarette use, easy availability of cigarettes, and no parental rules about cigarette use.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Tobacco use in children is associated with poorer cognitive function and smaller brain structures 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through a 2-year f/u (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Dai, et al. 2022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Parental, environmental, and psychosocial factors are associated with childhood tobacco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1800" u="sng" dirty="0">
                <a:solidFill>
                  <a:srgbClr val="46788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6"/>
              </a:rPr>
              <a:t>Dai et al., 2023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 Parental monitoring and a positive school environment were associated with reduced susceptibility to tobacco use. Susceptibility to e-cigarette use and dual cigarette use was associated with age, female sex, and substance use history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7"/>
              </a:rPr>
              <a:t>Zhang, et al., 2026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Phone ownership and social media at ages 11-12 years old associated with greater odds of nicotine/tobacco use 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8"/>
              </a:rPr>
              <a:t>Doran, et al., 2025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</a:t>
            </a:r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63FBC63B-C56D-4361-B31E-EF2029CCABAB}"/>
              </a:ext>
            </a:extLst>
          </p:cNvPr>
          <p:cNvSpPr txBox="1">
            <a:spLocks/>
          </p:cNvSpPr>
          <p:nvPr/>
        </p:nvSpPr>
        <p:spPr>
          <a:xfrm>
            <a:off x="200025" y="733748"/>
            <a:ext cx="5634865" cy="7535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0143C"/>
              </a:buClr>
              <a:buFont typeface="Arial" panose="020B0604020202020204" pitchFamily="34" charset="0"/>
              <a:buNone/>
              <a:defRPr sz="2400" b="1" kern="1200" baseline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558A"/>
              </a:buClr>
              <a:buFont typeface="Wingdings" pitchFamily="2" charset="2"/>
              <a:buNone/>
              <a:defRPr sz="2000" b="1" kern="1200" baseline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F1973"/>
              </a:buClr>
              <a:buSzPct val="75000"/>
              <a:buFont typeface="Wingdings 3" panose="05040102010807070707" pitchFamily="18" charset="2"/>
              <a:buNone/>
              <a:defRPr sz="1800" b="1" kern="1200" baseline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143C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143C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US" sz="2000" dirty="0">
                <a:solidFill>
                  <a:srgbClr val="C00000"/>
                </a:solidFill>
              </a:rPr>
              <a:t>The Adolescent Brain Cognitive Development Study</a:t>
            </a:r>
            <a:r>
              <a:rPr lang="en-US" sz="2000" baseline="30000" dirty="0">
                <a:solidFill>
                  <a:srgbClr val="C00000"/>
                </a:solidFill>
              </a:rPr>
              <a:t>®</a:t>
            </a:r>
            <a:r>
              <a:rPr lang="en-US" sz="2000" dirty="0">
                <a:solidFill>
                  <a:srgbClr val="C00000"/>
                </a:solidFill>
              </a:rPr>
              <a:t> (ABCD) </a:t>
            </a:r>
          </a:p>
        </p:txBody>
      </p:sp>
    </p:spTree>
    <p:extLst>
      <p:ext uri="{BB962C8B-B14F-4D97-AF65-F5344CB8AC3E}">
        <p14:creationId xmlns:p14="http://schemas.microsoft.com/office/powerpoint/2010/main" val="1038940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58ED20-1C8C-16A3-99D9-3F15A52C4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15B97B54-CED9-A039-97AB-5633AC417AE2}"/>
              </a:ext>
            </a:extLst>
          </p:cNvPr>
          <p:cNvGrpSpPr/>
          <p:nvPr/>
        </p:nvGrpSpPr>
        <p:grpSpPr>
          <a:xfrm>
            <a:off x="6795969" y="3040386"/>
            <a:ext cx="5044772" cy="3538099"/>
            <a:chOff x="6765489" y="3040386"/>
            <a:chExt cx="5044772" cy="3538099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BAD9944-988D-BA5F-8C4D-4F4AF4C5CC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6812" t="5284" b="1"/>
            <a:stretch>
              <a:fillRect/>
            </a:stretch>
          </p:blipFill>
          <p:spPr>
            <a:xfrm>
              <a:off x="6765489" y="3040386"/>
              <a:ext cx="5044772" cy="3538099"/>
            </a:xfrm>
            <a:prstGeom prst="rect">
              <a:avLst/>
            </a:prstGeom>
          </p:spPr>
        </p:pic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09E6CED0-42BE-35F2-DB1B-43A2B7D6B9E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607930" y="3040386"/>
              <a:ext cx="3063240" cy="390"/>
            </a:xfrm>
            <a:prstGeom prst="line">
              <a:avLst/>
            </a:prstGeom>
            <a:ln w="952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5989946-12C2-7709-3D15-D81BCE13D0D2}"/>
              </a:ext>
            </a:extLst>
          </p:cNvPr>
          <p:cNvGrpSpPr/>
          <p:nvPr/>
        </p:nvGrpSpPr>
        <p:grpSpPr>
          <a:xfrm>
            <a:off x="6469380" y="2158314"/>
            <a:ext cx="388620" cy="3754806"/>
            <a:chOff x="6469380" y="2158314"/>
            <a:chExt cx="388620" cy="3754806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A5A4BA1-D531-95DD-AA59-2F608D0B17C9}"/>
                </a:ext>
              </a:extLst>
            </p:cNvPr>
            <p:cNvCxnSpPr/>
            <p:nvPr/>
          </p:nvCxnSpPr>
          <p:spPr>
            <a:xfrm>
              <a:off x="6469380" y="2158314"/>
              <a:ext cx="53340" cy="375480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129C31C3-A03F-1CAA-2E2F-31B5F58D03D8}"/>
                </a:ext>
              </a:extLst>
            </p:cNvPr>
            <p:cNvCxnSpPr/>
            <p:nvPr/>
          </p:nvCxnSpPr>
          <p:spPr>
            <a:xfrm>
              <a:off x="6522720" y="5913120"/>
              <a:ext cx="33528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5F19BD49-3AD4-3D6A-5CDD-66B56ED83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122106"/>
            <a:ext cx="11525249" cy="1078043"/>
          </a:xfrm>
        </p:spPr>
        <p:txBody>
          <a:bodyPr>
            <a:noAutofit/>
          </a:bodyPr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Basic Research: </a:t>
            </a:r>
            <a:r>
              <a:rPr lang="en-US" sz="3200"/>
              <a:t>GWAS Along the Smoking Trajectory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0C0CD9-A067-1DE9-5E78-F0FF66E68B0D}"/>
              </a:ext>
            </a:extLst>
          </p:cNvPr>
          <p:cNvSpPr txBox="1"/>
          <p:nvPr/>
        </p:nvSpPr>
        <p:spPr>
          <a:xfrm>
            <a:off x="3642369" y="1435039"/>
            <a:ext cx="191846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C014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Regular smoking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C014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(Cigarettes per day)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7933BA-7D99-49AE-6C96-5A993193C1D0}"/>
              </a:ext>
            </a:extLst>
          </p:cNvPr>
          <p:cNvSpPr txBox="1"/>
          <p:nvPr/>
        </p:nvSpPr>
        <p:spPr>
          <a:xfrm>
            <a:off x="6132607" y="1681260"/>
            <a:ext cx="1960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14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Dependence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3E3E1A-BEF8-7899-E018-94F5CDF5EEAF}"/>
              </a:ext>
            </a:extLst>
          </p:cNvPr>
          <p:cNvSpPr txBox="1"/>
          <p:nvPr/>
        </p:nvSpPr>
        <p:spPr>
          <a:xfrm>
            <a:off x="8665213" y="1573539"/>
            <a:ext cx="2650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14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Cessation                 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14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(current </a:t>
            </a: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C014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vs.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14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former)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0D76A0-3F41-1B97-93DF-729C8A838DB3}"/>
              </a:ext>
            </a:extLst>
          </p:cNvPr>
          <p:cNvSpPr txBox="1"/>
          <p:nvPr/>
        </p:nvSpPr>
        <p:spPr>
          <a:xfrm>
            <a:off x="875893" y="1573539"/>
            <a:ext cx="2194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C014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Initiation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C014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(ever </a:t>
            </a: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srgbClr val="C014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vs.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C014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never)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D31C47D-051D-CEEC-3C78-3FB0AB378858}"/>
              </a:ext>
            </a:extLst>
          </p:cNvPr>
          <p:cNvCxnSpPr>
            <a:cxnSpLocks/>
          </p:cNvCxnSpPr>
          <p:nvPr/>
        </p:nvCxnSpPr>
        <p:spPr bwMode="auto">
          <a:xfrm>
            <a:off x="3127883" y="1865926"/>
            <a:ext cx="457200" cy="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B9A20A9-21F3-3725-4AAE-2BFE8AEA6421}"/>
              </a:ext>
            </a:extLst>
          </p:cNvPr>
          <p:cNvCxnSpPr>
            <a:cxnSpLocks/>
          </p:cNvCxnSpPr>
          <p:nvPr/>
        </p:nvCxnSpPr>
        <p:spPr bwMode="auto">
          <a:xfrm>
            <a:off x="8150730" y="1865926"/>
            <a:ext cx="457200" cy="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881997F-178E-4EE7-179D-AB12A55E3029}"/>
              </a:ext>
            </a:extLst>
          </p:cNvPr>
          <p:cNvCxnSpPr>
            <a:cxnSpLocks/>
          </p:cNvCxnSpPr>
          <p:nvPr/>
        </p:nvCxnSpPr>
        <p:spPr bwMode="auto">
          <a:xfrm>
            <a:off x="5618121" y="1865926"/>
            <a:ext cx="457200" cy="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F56346F-9A1E-E84F-F22B-4803E741BCDC}"/>
              </a:ext>
            </a:extLst>
          </p:cNvPr>
          <p:cNvSpPr txBox="1"/>
          <p:nvPr/>
        </p:nvSpPr>
        <p:spPr>
          <a:xfrm>
            <a:off x="571850" y="5201940"/>
            <a:ext cx="109140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A860FE1-EFC4-0B96-AF6D-65F145A33E07}"/>
              </a:ext>
            </a:extLst>
          </p:cNvPr>
          <p:cNvSpPr txBox="1"/>
          <p:nvPr/>
        </p:nvSpPr>
        <p:spPr>
          <a:xfrm>
            <a:off x="5296778" y="2332586"/>
            <a:ext cx="3019737" cy="7386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 err="1"/>
              <a:t>Toikumo</a:t>
            </a:r>
            <a:r>
              <a:rPr lang="en-US" sz="1400" dirty="0"/>
              <a:t> et al., Nat Hum Beh 2024),</a:t>
            </a:r>
          </a:p>
          <a:p>
            <a:pPr algn="ctr"/>
            <a:r>
              <a:rPr lang="en-US" sz="1400" dirty="0"/>
              <a:t>Multi-ancestry of TUD</a:t>
            </a:r>
          </a:p>
          <a:p>
            <a:pPr algn="ctr"/>
            <a:r>
              <a:rPr lang="en-US" sz="1400" dirty="0"/>
              <a:t>N=898K, 461 Risk loci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FEF957-E9DF-1DE5-E54B-8949B6BA23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24" r="53398" b="2957"/>
          <a:stretch>
            <a:fillRect/>
          </a:stretch>
        </p:blipFill>
        <p:spPr>
          <a:xfrm>
            <a:off x="333375" y="2824091"/>
            <a:ext cx="4832985" cy="3754394"/>
          </a:xfrm>
          <a:prstGeom prst="rect">
            <a:avLst/>
          </a:prstGeom>
        </p:spPr>
      </p:pic>
      <p:pic>
        <p:nvPicPr>
          <p:cNvPr id="1026" name="Picture 2" descr="Fig. 2">
            <a:extLst>
              <a:ext uri="{FF2B5EF4-FFF2-40B4-BE49-F238E27FC236}">
                <a16:creationId xmlns:a16="http://schemas.microsoft.com/office/drawing/2014/main" id="{D7F8E362-9B97-40BA-61F4-434B7F17F1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450" y="3008756"/>
            <a:ext cx="3230880" cy="1808536"/>
          </a:xfrm>
          <a:prstGeom prst="rect">
            <a:avLst/>
          </a:prstGeom>
          <a:noFill/>
          <a:ln w="127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23A33EE-7BA7-F053-49F3-C5E53A704D7E}"/>
              </a:ext>
            </a:extLst>
          </p:cNvPr>
          <p:cNvCxnSpPr/>
          <p:nvPr/>
        </p:nvCxnSpPr>
        <p:spPr>
          <a:xfrm>
            <a:off x="10203180" y="2225040"/>
            <a:ext cx="0" cy="6934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263711BA-50E3-D8B3-02D2-F5D2B7CC4C42}"/>
              </a:ext>
            </a:extLst>
          </p:cNvPr>
          <p:cNvSpPr/>
          <p:nvPr/>
        </p:nvSpPr>
        <p:spPr>
          <a:xfrm>
            <a:off x="5148450" y="2332586"/>
            <a:ext cx="3230880" cy="2474043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871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279DB01-CEC2-4648-8EFF-AF3C0E6A7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9" y="290675"/>
            <a:ext cx="11430000" cy="962230"/>
          </a:xfrm>
        </p:spPr>
        <p:txBody>
          <a:bodyPr/>
          <a:lstStyle/>
          <a:p>
            <a:pPr algn="ctr"/>
            <a:r>
              <a:rPr lang="en-US" sz="3200" dirty="0"/>
              <a:t>New Targets/Approaches in Tobacco Cessation Intervention Development </a:t>
            </a:r>
            <a:r>
              <a:rPr lang="en-US" sz="3200" b="0" i="1" dirty="0"/>
              <a:t>(Highlights)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5E5074-05FB-4DC1-95BF-3D800CD6AF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592117"/>
            <a:ext cx="11430000" cy="4979970"/>
          </a:xfrm>
        </p:spPr>
        <p:txBody>
          <a:bodyPr>
            <a:no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latin typeface="+mj-lt"/>
              </a:rPr>
              <a:t>Novel compounds developed from drug discovery forward for tobacco cessation: 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800" i="0" u="none" strike="noStrike" baseline="0" dirty="0">
                <a:latin typeface="+mj-lt"/>
              </a:rPr>
              <a:t>Alpha3Beta4 partial agonist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800" dirty="0">
                <a:latin typeface="+mj-lt"/>
              </a:rPr>
              <a:t>mrGlu2 PAM</a:t>
            </a:r>
            <a:endParaRPr lang="en-US" sz="1800" i="0" u="none" strike="noStrike" baseline="0" dirty="0">
              <a:latin typeface="+mj-lt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latin typeface="+mj-lt"/>
              </a:rPr>
              <a:t>Precision non-invasive neurostimulation targeting reward, executive control, etc., circuits with high specificity: </a:t>
            </a:r>
            <a:r>
              <a:rPr lang="en-US" sz="2000" dirty="0" err="1">
                <a:latin typeface="+mj-lt"/>
              </a:rPr>
              <a:t>rTMS</a:t>
            </a:r>
            <a:r>
              <a:rPr lang="en-US" sz="2000" dirty="0">
                <a:latin typeface="+mj-lt"/>
              </a:rPr>
              <a:t> for smoking cessation in adults with co-morbid schizophrenia and closed loop </a:t>
            </a:r>
            <a:r>
              <a:rPr lang="en-US" sz="2000" dirty="0" err="1">
                <a:latin typeface="+mj-lt"/>
              </a:rPr>
              <a:t>rTMS</a:t>
            </a:r>
            <a:r>
              <a:rPr lang="en-US" sz="2000" dirty="0">
                <a:latin typeface="+mj-lt"/>
              </a:rPr>
              <a:t>. </a:t>
            </a:r>
            <a:endParaRPr lang="en-US" sz="2000" b="1" dirty="0">
              <a:latin typeface="+mj-lt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latin typeface="+mj-lt"/>
              </a:rPr>
              <a:t>Repurposing of existing medications FDA-approved for non-smoking related indications</a:t>
            </a:r>
            <a:r>
              <a:rPr lang="en-US" sz="2000" dirty="0">
                <a:latin typeface="+mj-lt"/>
              </a:rPr>
              <a:t>, as monotherapy or as adjuvants to existing gold-standard cessation medications: </a:t>
            </a:r>
            <a:r>
              <a:rPr lang="en-US" sz="1800" dirty="0">
                <a:latin typeface="+mj-lt"/>
              </a:rPr>
              <a:t>GLP1s (exenatide) + NRT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latin typeface="+mj-lt"/>
              </a:rPr>
              <a:t>Existing drugs with no FDA-approved use</a:t>
            </a:r>
            <a:r>
              <a:rPr lang="en-US" sz="2000" dirty="0">
                <a:latin typeface="+mj-lt"/>
              </a:rPr>
              <a:t>: Psilocybin and THCV.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latin typeface="+mj-lt"/>
              </a:rPr>
              <a:t>Digital therapeutics and behavioral therapies</a:t>
            </a:r>
            <a:r>
              <a:rPr lang="en-US" sz="2000" dirty="0">
                <a:latin typeface="+mj-lt"/>
              </a:rPr>
              <a:t>, including treatments targeting adolescent vaping.</a:t>
            </a:r>
            <a:endParaRPr lang="en-US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11860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IDA-PPT-Template-051021" id="{D1571680-803F-904E-A208-B3A4BF316AD9}" vid="{F6EF318E-E6CC-964E-BB63-69E1B43B5F89}"/>
    </a:ext>
  </a:extLst>
</a:theme>
</file>

<file path=ppt/theme/theme2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IDA-PPT-Template-051021  -  Read-Only" id="{ED1F5121-31C1-47EF-8406-2AE55AFA9D41}" vid="{2A0A5C0B-35D7-447D-A793-34811F698F2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dd53bb7-46a8-4753-b7b7-e3abe82ed251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ABD4A09A7645447AE6CB97134961900" ma:contentTypeVersion="13" ma:contentTypeDescription="Create a new document." ma:contentTypeScope="" ma:versionID="ad26edc14eb4145e280eef5ba249d786">
  <xsd:schema xmlns:xsd="http://www.w3.org/2001/XMLSchema" xmlns:xs="http://www.w3.org/2001/XMLSchema" xmlns:p="http://schemas.microsoft.com/office/2006/metadata/properties" xmlns:ns2="9dd53bb7-46a8-4753-b7b7-e3abe82ed251" xmlns:ns3="ef823fb8-3268-4cc6-af37-15e1a06524f8" targetNamespace="http://schemas.microsoft.com/office/2006/metadata/properties" ma:root="true" ma:fieldsID="8d0eba7a9b5722d4ebf90c98f54cf79b" ns2:_="" ns3:_="">
    <xsd:import namespace="9dd53bb7-46a8-4753-b7b7-e3abe82ed251"/>
    <xsd:import namespace="ef823fb8-3268-4cc6-af37-15e1a06524f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d53bb7-46a8-4753-b7b7-e3abe82ed25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8ce9f98e-9ad5-43de-b59a-72d7e946aa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823fb8-3268-4cc6-af37-15e1a06524f8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A34A440-6C6A-4A97-8DE9-CCDACA634982}">
  <ds:schemaRefs>
    <ds:schemaRef ds:uri="236d6b1c-424c-4f62-8c60-7c47d59786a3"/>
    <ds:schemaRef ds:uri="http://schemas.microsoft.com/office/2006/metadata/properties"/>
    <ds:schemaRef ds:uri="http://purl.org/dc/terms/"/>
    <ds:schemaRef ds:uri="http://purl.org/dc/elements/1.1/"/>
    <ds:schemaRef ds:uri="http://purl.org/dc/dcmitype/"/>
    <ds:schemaRef ds:uri="http://www.w3.org/XML/1998/namespace"/>
    <ds:schemaRef ds:uri="579d9f9d-1af6-44d4-bab5-6fcb7eb5d28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9dd53bb7-46a8-4753-b7b7-e3abe82ed251"/>
  </ds:schemaRefs>
</ds:datastoreItem>
</file>

<file path=customXml/itemProps2.xml><?xml version="1.0" encoding="utf-8"?>
<ds:datastoreItem xmlns:ds="http://schemas.openxmlformats.org/officeDocument/2006/customXml" ds:itemID="{9F818D8D-EAFE-4E97-8FC7-3489013A36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d53bb7-46a8-4753-b7b7-e3abe82ed251"/>
    <ds:schemaRef ds:uri="ef823fb8-3268-4cc6-af37-15e1a06524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E1BD298-6C88-4AAE-9CA0-27D4A880D4D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14b77578-9773-42d5-8507-251ca2dc2b06}" enabled="0" method="" siteId="{14b77578-9773-42d5-8507-251ca2dc2b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1010</TotalTime>
  <Words>1303</Words>
  <Application>Microsoft Office PowerPoint</Application>
  <PresentationFormat>Widescreen</PresentationFormat>
  <Paragraphs>134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Arial</vt:lpstr>
      <vt:lpstr>Arial Narrow</vt:lpstr>
      <vt:lpstr>Calibri</vt:lpstr>
      <vt:lpstr>Courier New</vt:lpstr>
      <vt:lpstr>Open Sans</vt:lpstr>
      <vt:lpstr>Times</vt:lpstr>
      <vt:lpstr>Wingdings</vt:lpstr>
      <vt:lpstr>Wingdings 3</vt:lpstr>
      <vt:lpstr>Office Theme</vt:lpstr>
      <vt:lpstr>8_Office Theme</vt:lpstr>
      <vt:lpstr>PowerPoint Presentation</vt:lpstr>
      <vt:lpstr>PowerPoint Presentation</vt:lpstr>
      <vt:lpstr>NIDA Budget Remains Stable  (All dollars are in thousands)</vt:lpstr>
      <vt:lpstr>NIH Extramural Research Policy Changes (selected)</vt:lpstr>
      <vt:lpstr>NIH Supported Tobacco Research</vt:lpstr>
      <vt:lpstr>PowerPoint Presentation</vt:lpstr>
      <vt:lpstr>NIDA-Supported Studies Assessing Youth Tobacco Use</vt:lpstr>
      <vt:lpstr>Basic Research: GWAS Along the Smoking Trajectory</vt:lpstr>
      <vt:lpstr>New Targets/Approaches in Tobacco Cessation Intervention Development (Highlights)</vt:lpstr>
      <vt:lpstr>NIDA Small Business Innovation Research Program  Supports Development and Commercialization of Novel Therapies</vt:lpstr>
      <vt:lpstr>Research Areas of Opportunity (Selected)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Longer Presentation Title to Be Utilized Here, if Needed</dc:title>
  <dc:subject>NIDA Presentation Template</dc:subject>
  <dc:creator>Anderson, Josie (NIH/NIDA) [E]</dc:creator>
  <cp:keywords>PowerPoint Template</cp:keywords>
  <cp:lastModifiedBy>Compton, Wilson (NIH/NIDA) [E]</cp:lastModifiedBy>
  <cp:revision>22</cp:revision>
  <dcterms:created xsi:type="dcterms:W3CDTF">2021-06-24T17:43:21Z</dcterms:created>
  <dcterms:modified xsi:type="dcterms:W3CDTF">2026-03-09T19:20:31Z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0x010100BABD4A09A7645447AE6CB97134961900</vt:lpwstr>
  </property>
  <property fmtid="{D5CDD505-2E9C-101B-9397-08002B2CF9AE}" pid="3" name="MediaServiceImageTags">
    <vt:lpwstr/>
  </property>
</Properties>
</file>