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9AAA"/>
    <a:srgbClr val="38A6CA"/>
    <a:srgbClr val="C82E2D"/>
    <a:srgbClr val="95C702"/>
    <a:srgbClr val="F69C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27" autoAdjust="0"/>
    <p:restoredTop sz="94684"/>
  </p:normalViewPr>
  <p:slideViewPr>
    <p:cSldViewPr snapToGrid="0">
      <p:cViewPr varScale="1">
        <p:scale>
          <a:sx n="102" d="100"/>
          <a:sy n="102" d="100"/>
        </p:scale>
        <p:origin x="21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8B65F-724F-4D2B-BC8A-38F91E45DE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78BCD1-C1E6-4824-BBBF-5CBAC9FB58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A063D-33D8-4C39-B331-AB9943DFE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D1121-EE00-4675-905C-3DE89A519353}" type="datetimeFigureOut">
              <a:rPr lang="en-IN" smtClean="0"/>
              <a:t>03/03/25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5F931-A51B-4996-AE8F-D0F8A65D4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CD576D-6FFD-4A7E-A9CC-5768837CF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CED3-1B4D-44B1-8E32-6601987703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7448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9CE83-D2E9-41A9-BE3A-3E52626D8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2EF701-5AE8-4636-AA18-E296FD2C1B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64BB90-E0C4-4FD7-9A66-2B1E5F4C1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D1121-EE00-4675-905C-3DE89A519353}" type="datetimeFigureOut">
              <a:rPr lang="en-IN" smtClean="0"/>
              <a:t>03/03/25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466B05-D6BE-4E29-B163-16372D371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E2843-7AB5-4799-B950-85B215960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CED3-1B4D-44B1-8E32-6601987703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5076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98B755-8F9B-4169-9C52-CBBC185FD2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A2F511-0223-45EF-9503-94814CF0F8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D445D-E02F-43D0-A22A-6EB52F1E9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D1121-EE00-4675-905C-3DE89A519353}" type="datetimeFigureOut">
              <a:rPr lang="en-IN" smtClean="0"/>
              <a:t>03/03/25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53AD9-DEE4-4561-994E-C4FE2A68A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A0EBD-087C-4F04-BB11-3732D3F00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CED3-1B4D-44B1-8E32-6601987703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83500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76DFA-4494-4C70-85E1-2EC26AF8F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8EFE1-A274-436C-9C00-9F1E5B2C2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E56557-5BBC-42F9-825F-594764462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D1121-EE00-4675-905C-3DE89A519353}" type="datetimeFigureOut">
              <a:rPr lang="en-IN" smtClean="0"/>
              <a:t>03/03/25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025224-B8AC-45B2-A988-64D458256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75314B-7C71-4498-A51D-92D0D61D2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CED3-1B4D-44B1-8E32-6601987703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1012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3A172-8232-4288-9D32-018B3E269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199F4A-4EC8-4279-BF34-74615F103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B564B-4A59-460B-B35B-09CACF5CB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D1121-EE00-4675-905C-3DE89A519353}" type="datetimeFigureOut">
              <a:rPr lang="en-IN" smtClean="0"/>
              <a:t>03/03/25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45FAF9-152F-4254-83AB-F459C38D7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12FA0-A9DD-48BD-93A1-5586E5B56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CED3-1B4D-44B1-8E32-6601987703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5461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7DFBB-B582-41B7-ADA9-C284496F9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1EFE7-DDDD-4B6E-8120-4DAD852507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2B8908-0ED9-413C-AEEF-694E02BBC2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AC68ED-98F5-4E70-B45E-8C007A684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D1121-EE00-4675-905C-3DE89A519353}" type="datetimeFigureOut">
              <a:rPr lang="en-IN" smtClean="0"/>
              <a:t>03/03/25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9AB1E9-D0C4-4141-A0CD-7A94D7D66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AE8036-145A-43EA-AA40-0599FC75E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CED3-1B4D-44B1-8E32-6601987703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48736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4072CD-2B80-4225-B31E-D1B7639DC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02F6F4-6AE8-455E-B55F-6BD37E30A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7B9AB2-6E21-4CC8-9681-9D02649D88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EBE454-A331-41E4-ADA7-9EF9B08C16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F36679-F068-4528-8F30-A8B32CE51A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965249-741B-4A11-B78C-40961B3D3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D1121-EE00-4675-905C-3DE89A519353}" type="datetimeFigureOut">
              <a:rPr lang="en-IN" smtClean="0"/>
              <a:t>03/03/25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976CDB-7F71-4A69-9B9C-0A39EAD7F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D20810-0490-4A51-AF10-61AA837EB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CED3-1B4D-44B1-8E32-6601987703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9438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C5067-AB30-419B-9CF8-F0DE32E3A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9E7AC0-A72F-43C9-9067-C6A7E1527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D1121-EE00-4675-905C-3DE89A519353}" type="datetimeFigureOut">
              <a:rPr lang="en-IN" smtClean="0"/>
              <a:t>03/03/25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3E6FA1-06AC-4FDC-9199-3625C1671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D1F8BC-EEA4-4B02-AB10-426666596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CED3-1B4D-44B1-8E32-6601987703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051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37BE09-8965-4572-A0FD-3B45ACF44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D1121-EE00-4675-905C-3DE89A519353}" type="datetimeFigureOut">
              <a:rPr lang="en-IN" smtClean="0"/>
              <a:t>03/03/25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50B2B9-ACFA-4ABF-A78A-2E27C23A1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93E1D0-EB1E-4D90-A661-DC52AA485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CED3-1B4D-44B1-8E32-6601987703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5126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4A450-9511-4772-B7B2-4CF7FB6BB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4E13D-E6AE-47AF-BC8A-66B4FCC63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5B81F1-EBF1-4E71-A4DB-A8F455FFDF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847009-21B9-4862-890D-9ABC918CF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D1121-EE00-4675-905C-3DE89A519353}" type="datetimeFigureOut">
              <a:rPr lang="en-IN" smtClean="0"/>
              <a:t>03/03/25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FDC0DD-7021-4BA0-87F3-B03C912B5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F321D7-5C9A-4DD6-81C0-D6B3316B2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CED3-1B4D-44B1-8E32-6601987703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7643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EEEBC-ACC2-4694-A38D-1B8C5647A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948937-909B-441A-A75E-5CE9B8259F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B5AEFB-0BCD-4E39-8E9C-639520568E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DB0314-0218-45E4-82BC-0EDEB9B73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D1121-EE00-4675-905C-3DE89A519353}" type="datetimeFigureOut">
              <a:rPr lang="en-IN" smtClean="0"/>
              <a:t>03/03/25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37EFB6-FC7F-4D89-8B9A-B386E3804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AAB2A6-F32E-4FFA-B1DB-55AB64AC7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2CED3-1B4D-44B1-8E32-6601987703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3973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7FC720-5817-484E-A8DB-889E73FEB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864E6-BA36-4DEF-B840-5F26E5DA5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821DF7-DD12-4C54-A6ED-D61C4EBB3A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D1121-EE00-4675-905C-3DE89A519353}" type="datetimeFigureOut">
              <a:rPr lang="en-IN" smtClean="0"/>
              <a:t>03/03/25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7115B-2AC5-4D62-A18C-740D2CCBE1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F93B6C-1857-46E0-8FBF-A5B32476B1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2CED3-1B4D-44B1-8E32-6601987703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7501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71">
            <a:extLst>
              <a:ext uri="{FF2B5EF4-FFF2-40B4-BE49-F238E27FC236}">
                <a16:creationId xmlns:a16="http://schemas.microsoft.com/office/drawing/2014/main" id="{01DF1A58-900C-8F48-A7FD-29DB681A0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48" y="236062"/>
            <a:ext cx="1144143" cy="105282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322839E-779A-E141-823C-0A5CBD68CC8F}"/>
              </a:ext>
            </a:extLst>
          </p:cNvPr>
          <p:cNvGrpSpPr/>
          <p:nvPr/>
        </p:nvGrpSpPr>
        <p:grpSpPr>
          <a:xfrm>
            <a:off x="3640973" y="3978761"/>
            <a:ext cx="7729944" cy="2176393"/>
            <a:chOff x="3640973" y="3978761"/>
            <a:chExt cx="7729944" cy="2176393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00C5FDD-DBD3-FF4B-9536-4A365C95DAC6}"/>
                </a:ext>
              </a:extLst>
            </p:cNvPr>
            <p:cNvSpPr/>
            <p:nvPr/>
          </p:nvSpPr>
          <p:spPr>
            <a:xfrm>
              <a:off x="6038824" y="5293380"/>
              <a:ext cx="5144140" cy="86177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342900" indent="-342900" fontAlgn="t">
                <a:buAutoNum type="arabicPeriod"/>
              </a:pPr>
              <a:r>
                <a:rPr lang="en-US" sz="14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Scientific Excellence and Research Integrity. </a:t>
              </a:r>
            </a:p>
            <a:p>
              <a:pPr marL="342900" indent="-342900" fontAlgn="t">
                <a:buAutoNum type="arabicPeriod"/>
              </a:pPr>
              <a:r>
                <a:rPr lang="en-US" sz="14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Diversity of Experience, Knowledge, and Opinions  . </a:t>
              </a:r>
            </a:p>
            <a:p>
              <a:pPr marL="342900" indent="-342900" fontAlgn="t">
                <a:buAutoNum type="arabicPeriod"/>
              </a:pPr>
              <a:r>
                <a:rPr lang="en-US" sz="14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Respect for All People  </a:t>
              </a:r>
            </a:p>
            <a:p>
              <a:pPr marL="342900" indent="-342900" fontAlgn="t">
                <a:buAutoNum type="arabicPeriod"/>
              </a:pPr>
              <a:r>
                <a:rPr lang="en-US" sz="14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Transparent Leadership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F11CDA8-B511-44CA-A364-715ECF389989}"/>
                </a:ext>
              </a:extLst>
            </p:cNvPr>
            <p:cNvSpPr/>
            <p:nvPr/>
          </p:nvSpPr>
          <p:spPr>
            <a:xfrm>
              <a:off x="6055068" y="4661098"/>
              <a:ext cx="5315849" cy="61555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fontAlgn="t"/>
              <a:r>
                <a:rPr lang="en-US" sz="2000" b="1" dirty="0">
                  <a:solidFill>
                    <a:srgbClr val="C82E2D"/>
                  </a:solidFill>
                  <a:latin typeface="Garamond" panose="02020404030301010803" pitchFamily="18" charset="0"/>
                  <a:cs typeface="Arial" panose="020B0604020202020204" pitchFamily="34" charset="0"/>
                </a:rPr>
                <a:t>Core Organizational Values that Inform Key Decisions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A8FDD0F-C955-444E-B617-258ABDEEE5AA}"/>
                </a:ext>
              </a:extLst>
            </p:cNvPr>
            <p:cNvSpPr/>
            <p:nvPr/>
          </p:nvSpPr>
          <p:spPr>
            <a:xfrm rot="2700000">
              <a:off x="3568111" y="4051623"/>
              <a:ext cx="1945723" cy="1800000"/>
            </a:xfrm>
            <a:prstGeom prst="roundRect">
              <a:avLst>
                <a:gd name="adj" fmla="val 11744"/>
              </a:avLst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  <a:scene3d>
              <a:camera prst="isometricTopUp">
                <a:rot lat="19184881" lon="17294247" rev="7433284"/>
              </a:camera>
              <a:lightRig rig="threePt" dir="t"/>
            </a:scene3d>
            <a:sp3d extrusionH="781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7E6FC008-6ED6-6A41-90E2-7FC2D7C1BA11}"/>
                </a:ext>
              </a:extLst>
            </p:cNvPr>
            <p:cNvSpPr/>
            <p:nvPr/>
          </p:nvSpPr>
          <p:spPr>
            <a:xfrm flipH="1">
              <a:off x="4523017" y="4876839"/>
              <a:ext cx="45719" cy="12382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DA4ECC6-0F01-4A43-8CEC-EC2BAE2FB6F4}"/>
              </a:ext>
            </a:extLst>
          </p:cNvPr>
          <p:cNvGrpSpPr/>
          <p:nvPr/>
        </p:nvGrpSpPr>
        <p:grpSpPr>
          <a:xfrm>
            <a:off x="3640973" y="2844887"/>
            <a:ext cx="7619926" cy="1945723"/>
            <a:chOff x="3640973" y="2844887"/>
            <a:chExt cx="7619926" cy="1945723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FFC9DFBE-9431-49AD-8881-3D6C2A911C40}"/>
                </a:ext>
              </a:extLst>
            </p:cNvPr>
            <p:cNvSpPr/>
            <p:nvPr/>
          </p:nvSpPr>
          <p:spPr>
            <a:xfrm>
              <a:off x="6057979" y="3524031"/>
              <a:ext cx="5202920" cy="307777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>
              <a:spAutoFit/>
            </a:bodyPr>
            <a:lstStyle/>
            <a:p>
              <a:pPr fontAlgn="t"/>
              <a:r>
                <a:rPr lang="en-US" sz="2000" b="1" dirty="0">
                  <a:solidFill>
                    <a:srgbClr val="95C702"/>
                  </a:solidFill>
                  <a:latin typeface="Garamond" panose="02020404030301010803" pitchFamily="18" charset="0"/>
                  <a:cs typeface="Arial" panose="020B0604020202020204" pitchFamily="34" charset="0"/>
                </a:rPr>
                <a:t>How SRNT Supports the Research Community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09B0F2F0-756C-F348-AA63-7A8B253AC18D}"/>
                </a:ext>
              </a:extLst>
            </p:cNvPr>
            <p:cNvSpPr/>
            <p:nvPr/>
          </p:nvSpPr>
          <p:spPr>
            <a:xfrm>
              <a:off x="6055068" y="3859201"/>
              <a:ext cx="4972659" cy="64633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fontAlgn="t"/>
              <a:r>
                <a:rPr lang="en-US" sz="14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Through our Mission to </a:t>
              </a:r>
              <a:r>
                <a:rPr lang="en-US" sz="1400" i="1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Stimulate the Generation and Dissemination of New Knowledge Concerning Nicotine in all its Manifestations </a:t>
              </a:r>
              <a:r>
                <a:rPr lang="en-US" sz="14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 programs that benefit member researchers</a:t>
              </a:r>
              <a:endParaRPr lang="en-US" sz="1400" i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86972261-8A83-498D-855C-686ABA7DD910}"/>
                </a:ext>
              </a:extLst>
            </p:cNvPr>
            <p:cNvSpPr/>
            <p:nvPr/>
          </p:nvSpPr>
          <p:spPr>
            <a:xfrm rot="2700000">
              <a:off x="3568111" y="2917749"/>
              <a:ext cx="1945723" cy="1800000"/>
            </a:xfrm>
            <a:prstGeom prst="roundRect">
              <a:avLst>
                <a:gd name="adj" fmla="val 11744"/>
              </a:avLst>
            </a:prstGeom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scene3d>
              <a:camera prst="isometricTopUp">
                <a:rot lat="19184881" lon="17294247" rev="7433284"/>
              </a:camera>
              <a:lightRig rig="threePt" dir="t"/>
            </a:scene3d>
            <a:sp3d extrusionH="781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51662E75-111E-5445-8805-7AB966083083}"/>
                </a:ext>
              </a:extLst>
            </p:cNvPr>
            <p:cNvSpPr/>
            <p:nvPr/>
          </p:nvSpPr>
          <p:spPr>
            <a:xfrm flipH="1">
              <a:off x="4523017" y="3788751"/>
              <a:ext cx="45719" cy="12382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44EEEE0-F193-8441-A367-06F4C5EB85FC}"/>
              </a:ext>
            </a:extLst>
          </p:cNvPr>
          <p:cNvGrpSpPr/>
          <p:nvPr/>
        </p:nvGrpSpPr>
        <p:grpSpPr>
          <a:xfrm>
            <a:off x="3640973" y="1748664"/>
            <a:ext cx="8072029" cy="1945723"/>
            <a:chOff x="3640973" y="1748664"/>
            <a:chExt cx="8072029" cy="1945723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7E184A76-4A15-4F40-A7EF-8F7929E9DACA}"/>
                </a:ext>
              </a:extLst>
            </p:cNvPr>
            <p:cNvSpPr/>
            <p:nvPr/>
          </p:nvSpPr>
          <p:spPr>
            <a:xfrm>
              <a:off x="6038824" y="2713648"/>
              <a:ext cx="5586239" cy="3077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fontAlgn="t"/>
              <a:r>
                <a:rPr lang="en-US" sz="2000" b="1" dirty="0">
                  <a:solidFill>
                    <a:srgbClr val="38A6CA"/>
                  </a:solidFill>
                  <a:latin typeface="Garamond" panose="02020404030301010803" pitchFamily="18" charset="0"/>
                  <a:cs typeface="Arial" panose="020B0604020202020204" pitchFamily="34" charset="0"/>
                </a:rPr>
                <a:t>Disciplines Working Toward the Common Goal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90F8B0A-4BE4-1743-AE15-10D8394D5B30}"/>
                </a:ext>
              </a:extLst>
            </p:cNvPr>
            <p:cNvSpPr/>
            <p:nvPr/>
          </p:nvSpPr>
          <p:spPr>
            <a:xfrm>
              <a:off x="6031183" y="3079359"/>
              <a:ext cx="5681819" cy="21544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fontAlgn="t"/>
              <a:r>
                <a:rPr lang="en-US" sz="14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Pre-Clinical Research; Clinical Research; and Public Health Research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EE56B6F-3280-4D6D-9E32-ADA08CC17A10}"/>
                </a:ext>
              </a:extLst>
            </p:cNvPr>
            <p:cNvSpPr/>
            <p:nvPr/>
          </p:nvSpPr>
          <p:spPr>
            <a:xfrm rot="2700000">
              <a:off x="3568111" y="1821526"/>
              <a:ext cx="1945723" cy="1800000"/>
            </a:xfrm>
            <a:prstGeom prst="roundRect">
              <a:avLst>
                <a:gd name="adj" fmla="val 11744"/>
              </a:avLst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  <a:scene3d>
              <a:camera prst="isometricTopUp">
                <a:rot lat="19184881" lon="17294247" rev="7433284"/>
              </a:camera>
              <a:lightRig rig="threePt" dir="t"/>
            </a:scene3d>
            <a:sp3d extrusionH="781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211D4D60-DED4-1B42-AA4E-6ACCAA5419DD}"/>
                </a:ext>
              </a:extLst>
            </p:cNvPr>
            <p:cNvSpPr/>
            <p:nvPr/>
          </p:nvSpPr>
          <p:spPr>
            <a:xfrm flipH="1">
              <a:off x="4523017" y="2708034"/>
              <a:ext cx="45719" cy="12382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E934276-63A0-BA46-B846-6FB187D17E55}"/>
              </a:ext>
            </a:extLst>
          </p:cNvPr>
          <p:cNvGrpSpPr/>
          <p:nvPr/>
        </p:nvGrpSpPr>
        <p:grpSpPr>
          <a:xfrm>
            <a:off x="3640973" y="671055"/>
            <a:ext cx="7889658" cy="1945723"/>
            <a:chOff x="3640973" y="671055"/>
            <a:chExt cx="7889658" cy="1945723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1C92676-3697-4948-BF9E-B5F994E91370}"/>
                </a:ext>
              </a:extLst>
            </p:cNvPr>
            <p:cNvSpPr/>
            <p:nvPr/>
          </p:nvSpPr>
          <p:spPr>
            <a:xfrm>
              <a:off x="6019338" y="1282047"/>
              <a:ext cx="5475563" cy="30777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fontAlgn="t"/>
              <a:r>
                <a:rPr lang="en-US" sz="2000" b="1" dirty="0">
                  <a:solidFill>
                    <a:srgbClr val="F69C16"/>
                  </a:solidFill>
                  <a:latin typeface="Garamond" panose="02020404030301010803" pitchFamily="18" charset="0"/>
                  <a:cs typeface="Arial" panose="020B0604020202020204" pitchFamily="34" charset="0"/>
                </a:rPr>
                <a:t>Common Goals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4B65084-B6B8-A447-BE38-0E6945C1167B}"/>
                </a:ext>
              </a:extLst>
            </p:cNvPr>
            <p:cNvSpPr/>
            <p:nvPr/>
          </p:nvSpPr>
          <p:spPr>
            <a:xfrm>
              <a:off x="6055068" y="1631661"/>
              <a:ext cx="5475563" cy="86177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fontAlgn="t"/>
              <a:r>
                <a:rPr lang="en-US" sz="140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Whether helping people kick addiction, informing policies that improve public health, or other research pathways, we are all, ultimately, trying to Advance Science, Improve Health, and Save Lives.</a:t>
              </a: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79337666-FFAB-427C-8E6F-86EA96CD05D0}"/>
                </a:ext>
              </a:extLst>
            </p:cNvPr>
            <p:cNvSpPr/>
            <p:nvPr/>
          </p:nvSpPr>
          <p:spPr>
            <a:xfrm rot="2700000">
              <a:off x="3568111" y="743917"/>
              <a:ext cx="1945723" cy="1800000"/>
            </a:xfrm>
            <a:prstGeom prst="roundRect">
              <a:avLst>
                <a:gd name="adj" fmla="val 11744"/>
              </a:avLst>
            </a:prstGeom>
            <a:scene3d>
              <a:camera prst="isometricTopUp">
                <a:rot lat="19184881" lon="17294247" rev="7433284"/>
              </a:camera>
              <a:lightRig rig="threePt" dir="t"/>
            </a:scene3d>
            <a:sp3d extrusionH="781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A83C436-0A69-8D48-BE4A-5EB3B62CBFC0}"/>
                </a:ext>
              </a:extLst>
            </p:cNvPr>
            <p:cNvSpPr/>
            <p:nvPr/>
          </p:nvSpPr>
          <p:spPr>
            <a:xfrm>
              <a:off x="4495861" y="1482441"/>
              <a:ext cx="105211" cy="10521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79DA920-C826-DE40-9473-3283899C16B7}"/>
                </a:ext>
              </a:extLst>
            </p:cNvPr>
            <p:cNvSpPr/>
            <p:nvPr/>
          </p:nvSpPr>
          <p:spPr>
            <a:xfrm>
              <a:off x="4523018" y="1578843"/>
              <a:ext cx="45719" cy="7291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09ADE13C-F151-2A4C-9C5B-B6BE2C0333E9}"/>
              </a:ext>
            </a:extLst>
          </p:cNvPr>
          <p:cNvSpPr/>
          <p:nvPr/>
        </p:nvSpPr>
        <p:spPr>
          <a:xfrm>
            <a:off x="0" y="2018094"/>
            <a:ext cx="2896054" cy="2290038"/>
          </a:xfrm>
          <a:prstGeom prst="rect">
            <a:avLst/>
          </a:prstGeom>
          <a:solidFill>
            <a:srgbClr val="3E9A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AB09F524-C60C-FF48-A908-88E65A134793}"/>
              </a:ext>
            </a:extLst>
          </p:cNvPr>
          <p:cNvCxnSpPr>
            <a:cxnSpLocks/>
            <a:endCxn id="63" idx="0"/>
          </p:cNvCxnSpPr>
          <p:nvPr/>
        </p:nvCxnSpPr>
        <p:spPr>
          <a:xfrm flipV="1">
            <a:off x="1303419" y="4338898"/>
            <a:ext cx="2136" cy="2045894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48283CDA-1E2C-4E4E-A000-A701A1535970}"/>
              </a:ext>
            </a:extLst>
          </p:cNvPr>
          <p:cNvCxnSpPr>
            <a:cxnSpLocks/>
          </p:cNvCxnSpPr>
          <p:nvPr/>
        </p:nvCxnSpPr>
        <p:spPr>
          <a:xfrm flipH="1" flipV="1">
            <a:off x="1303419" y="6369409"/>
            <a:ext cx="9249587" cy="30766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riangle 62">
            <a:extLst>
              <a:ext uri="{FF2B5EF4-FFF2-40B4-BE49-F238E27FC236}">
                <a16:creationId xmlns:a16="http://schemas.microsoft.com/office/drawing/2014/main" id="{82935401-7983-F846-A843-B12CD01FB336}"/>
              </a:ext>
            </a:extLst>
          </p:cNvPr>
          <p:cNvSpPr/>
          <p:nvPr/>
        </p:nvSpPr>
        <p:spPr>
          <a:xfrm>
            <a:off x="1209839" y="4338898"/>
            <a:ext cx="191431" cy="260197"/>
          </a:xfrm>
          <a:prstGeom prst="triangle">
            <a:avLst/>
          </a:prstGeom>
          <a:solidFill>
            <a:schemeClr val="accent2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E23E95F-2668-CA4C-A365-EC70AD1A1580}"/>
              </a:ext>
            </a:extLst>
          </p:cNvPr>
          <p:cNvSpPr txBox="1"/>
          <p:nvPr/>
        </p:nvSpPr>
        <p:spPr>
          <a:xfrm>
            <a:off x="312245" y="2147450"/>
            <a:ext cx="244692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Core Organizational Values </a:t>
            </a:r>
            <a:r>
              <a:rPr lang="en-US" dirty="0">
                <a:solidFill>
                  <a:schemeClr val="bg1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are detailed and expanded in Statements of Commitment and Guiding Principles, and operationalized through Policies &amp; Procedures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EE03973-A97F-D747-A3C1-97D9AC4E95D7}"/>
              </a:ext>
            </a:extLst>
          </p:cNvPr>
          <p:cNvSpPr txBox="1"/>
          <p:nvPr/>
        </p:nvSpPr>
        <p:spPr>
          <a:xfrm>
            <a:off x="142696" y="304879"/>
            <a:ext cx="117769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3E9AAA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          </a:t>
            </a:r>
            <a:r>
              <a:rPr lang="en-US" sz="4000" b="1" dirty="0">
                <a:solidFill>
                  <a:srgbClr val="3E9AAA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SRNT: We are ONE Scientific Community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32F64D6-6781-C52F-6146-2C6757E83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9048" y="5990010"/>
            <a:ext cx="621454" cy="57185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7CC6B10-B5EC-BBD2-C0DF-8CF0A01685C5}"/>
              </a:ext>
            </a:extLst>
          </p:cNvPr>
          <p:cNvSpPr txBox="1"/>
          <p:nvPr/>
        </p:nvSpPr>
        <p:spPr>
          <a:xfrm>
            <a:off x="414528" y="50718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3711A81-9A6C-8AC3-FB89-62B2AB02EF91}"/>
              </a:ext>
            </a:extLst>
          </p:cNvPr>
          <p:cNvCxnSpPr>
            <a:cxnSpLocks/>
          </p:cNvCxnSpPr>
          <p:nvPr/>
        </p:nvCxnSpPr>
        <p:spPr>
          <a:xfrm flipV="1">
            <a:off x="10557276" y="5142063"/>
            <a:ext cx="0" cy="1227346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019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63" grpId="0" animBg="1"/>
      <p:bldP spid="66" grpId="0"/>
    </p:bldLst>
  </p:timing>
</p:sld>
</file>

<file path=ppt/theme/theme1.xml><?xml version="1.0" encoding="utf-8"?>
<a:theme xmlns:a="http://schemas.openxmlformats.org/drawingml/2006/main" name="Office Theme">
  <a:themeElements>
    <a:clrScheme name="new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9438"/>
      </a:accent1>
      <a:accent2>
        <a:srgbClr val="16A7CB"/>
      </a:accent2>
      <a:accent3>
        <a:srgbClr val="C72C26"/>
      </a:accent3>
      <a:accent4>
        <a:srgbClr val="8CBE0C"/>
      </a:accent4>
      <a:accent5>
        <a:srgbClr val="352E79"/>
      </a:accent5>
      <a:accent6>
        <a:srgbClr val="F4C00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2816</TotalTime>
  <Words>141</Words>
  <Application>Microsoft Macintosh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Garamond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Ponpriyanga Karthik</dc:creator>
  <cp:lastModifiedBy>Bruce Wheeler</cp:lastModifiedBy>
  <cp:revision>68</cp:revision>
  <cp:lastPrinted>2024-05-22T12:56:32Z</cp:lastPrinted>
  <dcterms:created xsi:type="dcterms:W3CDTF">2020-08-11T08:16:43Z</dcterms:created>
  <dcterms:modified xsi:type="dcterms:W3CDTF">2025-03-03T22:24:15Z</dcterms:modified>
</cp:coreProperties>
</file>